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9"/>
  </p:notesMasterIdLst>
  <p:sldIdLst>
    <p:sldId id="629" r:id="rId2"/>
    <p:sldId id="1273" r:id="rId3"/>
    <p:sldId id="1204" r:id="rId4"/>
    <p:sldId id="939" r:id="rId5"/>
    <p:sldId id="940" r:id="rId6"/>
    <p:sldId id="943" r:id="rId7"/>
    <p:sldId id="942" r:id="rId8"/>
    <p:sldId id="372" r:id="rId9"/>
    <p:sldId id="635" r:id="rId10"/>
    <p:sldId id="954" r:id="rId11"/>
    <p:sldId id="642" r:id="rId12"/>
    <p:sldId id="568" r:id="rId13"/>
    <p:sldId id="636" r:id="rId14"/>
    <p:sldId id="637" r:id="rId15"/>
    <p:sldId id="638" r:id="rId16"/>
    <p:sldId id="652" r:id="rId17"/>
    <p:sldId id="653" r:id="rId18"/>
    <p:sldId id="654" r:id="rId19"/>
    <p:sldId id="656" r:id="rId20"/>
    <p:sldId id="945" r:id="rId21"/>
    <p:sldId id="657" r:id="rId22"/>
    <p:sldId id="658" r:id="rId23"/>
    <p:sldId id="659" r:id="rId24"/>
    <p:sldId id="660" r:id="rId25"/>
    <p:sldId id="661" r:id="rId26"/>
    <p:sldId id="1234" r:id="rId27"/>
    <p:sldId id="662" r:id="rId28"/>
    <p:sldId id="955" r:id="rId29"/>
    <p:sldId id="956" r:id="rId30"/>
    <p:sldId id="960" r:id="rId31"/>
    <p:sldId id="957" r:id="rId32"/>
    <p:sldId id="967" r:id="rId33"/>
    <p:sldId id="669" r:id="rId34"/>
    <p:sldId id="683" r:id="rId35"/>
    <p:sldId id="963" r:id="rId36"/>
    <p:sldId id="689" r:id="rId37"/>
    <p:sldId id="690" r:id="rId38"/>
    <p:sldId id="693" r:id="rId39"/>
    <p:sldId id="1259" r:id="rId40"/>
    <p:sldId id="1260" r:id="rId41"/>
    <p:sldId id="1262" r:id="rId42"/>
    <p:sldId id="1263" r:id="rId43"/>
    <p:sldId id="682" r:id="rId44"/>
    <p:sldId id="542" r:id="rId45"/>
    <p:sldId id="1278" r:id="rId46"/>
    <p:sldId id="640" r:id="rId47"/>
    <p:sldId id="872" r:id="rId48"/>
    <p:sldId id="873" r:id="rId49"/>
    <p:sldId id="874" r:id="rId50"/>
    <p:sldId id="717" r:id="rId51"/>
    <p:sldId id="1276" r:id="rId52"/>
    <p:sldId id="937" r:id="rId53"/>
    <p:sldId id="1269" r:id="rId54"/>
    <p:sldId id="1237" r:id="rId55"/>
    <p:sldId id="663" r:id="rId56"/>
    <p:sldId id="664" r:id="rId57"/>
    <p:sldId id="952" r:id="rId58"/>
    <p:sldId id="665" r:id="rId59"/>
    <p:sldId id="666" r:id="rId60"/>
    <p:sldId id="951" r:id="rId61"/>
    <p:sldId id="519" r:id="rId62"/>
    <p:sldId id="513" r:id="rId63"/>
    <p:sldId id="526" r:id="rId64"/>
    <p:sldId id="527" r:id="rId65"/>
    <p:sldId id="901" r:id="rId66"/>
    <p:sldId id="1280" r:id="rId67"/>
    <p:sldId id="878" r:id="rId68"/>
    <p:sldId id="880" r:id="rId69"/>
    <p:sldId id="881" r:id="rId70"/>
    <p:sldId id="1275" r:id="rId71"/>
    <p:sldId id="856" r:id="rId72"/>
    <p:sldId id="1286" r:id="rId73"/>
    <p:sldId id="1285" r:id="rId74"/>
    <p:sldId id="1249" r:id="rId75"/>
    <p:sldId id="1250" r:id="rId76"/>
    <p:sldId id="1257" r:id="rId77"/>
    <p:sldId id="1255" r:id="rId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initials="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651E"/>
    <a:srgbClr val="004D80"/>
    <a:srgbClr val="FFAE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8"/>
    <p:restoredTop sz="92472"/>
  </p:normalViewPr>
  <p:slideViewPr>
    <p:cSldViewPr snapToGrid="0" snapToObjects="1">
      <p:cViewPr>
        <p:scale>
          <a:sx n="79" d="100"/>
          <a:sy n="79" d="100"/>
        </p:scale>
        <p:origin x="632" y="-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45147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EXPERTS PUIS CECILE</a:t>
            </a:r>
          </a:p>
        </p:txBody>
      </p:sp>
    </p:spTree>
    <p:extLst>
      <p:ext uri="{BB962C8B-B14F-4D97-AF65-F5344CB8AC3E}">
        <p14:creationId xmlns:p14="http://schemas.microsoft.com/office/powerpoint/2010/main" val="362153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r>
              <a:t>Impossible de tenir si on ne peut pas apaiser notre corps après les séances</a:t>
            </a:r>
          </a:p>
        </p:txBody>
      </p:sp>
    </p:spTree>
    <p:extLst>
      <p:ext uri="{BB962C8B-B14F-4D97-AF65-F5344CB8AC3E}">
        <p14:creationId xmlns:p14="http://schemas.microsoft.com/office/powerpoint/2010/main" val="40618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Impossible de tenir si on ne peut pas apaiser notre corps après les séances</a:t>
            </a:r>
          </a:p>
          <a:p>
            <a:pPr>
              <a:lnSpc>
                <a:spcPct val="100000"/>
              </a:lnSpc>
              <a:defRPr sz="1200">
                <a:latin typeface="Calibri"/>
                <a:ea typeface="Calibri"/>
                <a:cs typeface="Calibri"/>
                <a:sym typeface="Calibri"/>
              </a:defRPr>
            </a:pPr>
            <a:r>
              <a:t>Risque de reconsolidation de la mémoire si recit détaillé pour le patient et trauma vicariant pour nous</a:t>
            </a:r>
          </a:p>
        </p:txBody>
      </p:sp>
    </p:spTree>
    <p:extLst>
      <p:ext uri="{BB962C8B-B14F-4D97-AF65-F5344CB8AC3E}">
        <p14:creationId xmlns:p14="http://schemas.microsoft.com/office/powerpoint/2010/main" val="142269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EXPERTS PUIS CECILE</a:t>
            </a:r>
          </a:p>
        </p:txBody>
      </p:sp>
    </p:spTree>
    <p:extLst>
      <p:ext uri="{BB962C8B-B14F-4D97-AF65-F5344CB8AC3E}">
        <p14:creationId xmlns:p14="http://schemas.microsoft.com/office/powerpoint/2010/main" val="197530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t>EXPERTS PUIS CECILE</a:t>
            </a:r>
          </a:p>
        </p:txBody>
      </p:sp>
    </p:spTree>
    <p:extLst>
      <p:ext uri="{BB962C8B-B14F-4D97-AF65-F5344CB8AC3E}">
        <p14:creationId xmlns:p14="http://schemas.microsoft.com/office/powerpoint/2010/main" val="203993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6987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388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778000" y="2298700"/>
            <a:ext cx="20828000" cy="4648200"/>
          </a:xfrm>
          <a:prstGeom prst="rect">
            <a:avLst/>
          </a:prstGeom>
        </p:spPr>
        <p:txBody>
          <a:bodyPr anchor="b"/>
          <a:lstStyle/>
          <a:p>
            <a:r>
              <a:t>Texte du titre</a:t>
            </a:r>
          </a:p>
        </p:txBody>
      </p:sp>
      <p:sp>
        <p:nvSpPr>
          <p:cNvPr id="12" name="Texte niveau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17" name="Texte du titre"/>
          <p:cNvSpPr txBox="1">
            <a:spLocks noGrp="1"/>
          </p:cNvSpPr>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atin typeface="Calibri Light"/>
                <a:ea typeface="Calibri Light"/>
                <a:cs typeface="Calibri Light"/>
                <a:sym typeface="Calibri Light"/>
              </a:defRPr>
            </a:lvl1pPr>
          </a:lstStyle>
          <a:p>
            <a:r>
              <a:t>Texte du titre</a:t>
            </a:r>
          </a:p>
        </p:txBody>
      </p:sp>
      <p:sp>
        <p:nvSpPr>
          <p:cNvPr id="118" name="Texte niveau 1…"/>
          <p:cNvSpPr txBox="1">
            <a:spLocks noGrp="1"/>
          </p:cNvSpPr>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latin typeface="Calibri"/>
                <a:ea typeface="Calibri"/>
                <a:cs typeface="Calibri"/>
                <a:sym typeface="Calibri"/>
              </a:defRPr>
            </a:lvl1pPr>
            <a:lvl2pPr marL="990600" indent="-533400" defTabSz="1828800">
              <a:lnSpc>
                <a:spcPct val="90000"/>
              </a:lnSpc>
              <a:spcBef>
                <a:spcPts val="2000"/>
              </a:spcBef>
              <a:buSzPct val="100000"/>
              <a:buFont typeface="Arial"/>
              <a:defRPr sz="5600">
                <a:latin typeface="Calibri"/>
                <a:ea typeface="Calibri"/>
                <a:cs typeface="Calibri"/>
                <a:sym typeface="Calibri"/>
              </a:defRPr>
            </a:lvl2pPr>
            <a:lvl3pPr marL="1554479" indent="-640079" defTabSz="1828800">
              <a:lnSpc>
                <a:spcPct val="90000"/>
              </a:lnSpc>
              <a:spcBef>
                <a:spcPts val="2000"/>
              </a:spcBef>
              <a:buSzPct val="100000"/>
              <a:buFont typeface="Arial"/>
              <a:defRPr sz="5600">
                <a:latin typeface="Calibri"/>
                <a:ea typeface="Calibri"/>
                <a:cs typeface="Calibri"/>
                <a:sym typeface="Calibri"/>
              </a:defRPr>
            </a:lvl3pPr>
            <a:lvl4pPr marL="2082800" indent="-711200" defTabSz="1828800">
              <a:lnSpc>
                <a:spcPct val="90000"/>
              </a:lnSpc>
              <a:spcBef>
                <a:spcPts val="2000"/>
              </a:spcBef>
              <a:buSzPct val="100000"/>
              <a:buFont typeface="Arial"/>
              <a:defRPr sz="5600">
                <a:latin typeface="Calibri"/>
                <a:ea typeface="Calibri"/>
                <a:cs typeface="Calibri"/>
                <a:sym typeface="Calibri"/>
              </a:defRPr>
            </a:lvl4pPr>
            <a:lvl5pPr marL="2540000" indent="-711200" defTabSz="1828800">
              <a:lnSpc>
                <a:spcPct val="90000"/>
              </a:lnSpc>
              <a:spcBef>
                <a:spcPts val="2000"/>
              </a:spcBef>
              <a:buSzPct val="100000"/>
              <a:buFont typeface="Arial"/>
              <a:defRPr sz="5600">
                <a:latin typeface="Calibri"/>
                <a:ea typeface="Calibri"/>
                <a:cs typeface="Calibri"/>
                <a:sym typeface="Calibri"/>
              </a:defRPr>
            </a:lvl5pPr>
          </a:lstStyle>
          <a:p>
            <a:r>
              <a:t>Texte niveau 1</a:t>
            </a:r>
          </a:p>
          <a:p>
            <a:pPr lvl="1"/>
            <a:r>
              <a:t>Texte niveau 2</a:t>
            </a:r>
          </a:p>
          <a:p>
            <a:pPr lvl="2"/>
            <a:r>
              <a:t>Texte niveau 3</a:t>
            </a:r>
          </a:p>
          <a:p>
            <a:pPr lvl="3"/>
            <a:r>
              <a:t>Texte niveau 4</a:t>
            </a:r>
          </a:p>
          <a:p>
            <a:pPr lvl="4"/>
            <a:r>
              <a:t>Texte niveau 5</a:t>
            </a:r>
          </a:p>
        </p:txBody>
      </p:sp>
      <p:sp>
        <p:nvSpPr>
          <p:cNvPr id="119" name="Numéro de diapositive"/>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676400" y="12712701"/>
            <a:ext cx="5486400" cy="730250"/>
          </a:xfrm>
          <a:prstGeom prst="rect">
            <a:avLst/>
          </a:prstGeom>
        </p:spPr>
        <p:txBody>
          <a:bodyPr/>
          <a:lstStyle/>
          <a:p>
            <a:endParaRPr lang="fr-FR"/>
          </a:p>
        </p:txBody>
      </p:sp>
      <p:sp>
        <p:nvSpPr>
          <p:cNvPr id="3" name="Espace réservé du pied de page 2"/>
          <p:cNvSpPr>
            <a:spLocks noGrp="1"/>
          </p:cNvSpPr>
          <p:nvPr>
            <p:ph type="ftr" sz="quarter" idx="11"/>
          </p:nvPr>
        </p:nvSpPr>
        <p:spPr>
          <a:xfrm>
            <a:off x="8077200" y="12712701"/>
            <a:ext cx="8229600" cy="730250"/>
          </a:xfrm>
          <a:prstGeom prst="rect">
            <a:avLst/>
          </a:prstGeom>
        </p:spPr>
        <p:txBody>
          <a:bodyPr/>
          <a:lstStyle/>
          <a:p>
            <a:r>
              <a:rPr lang="fr-FR"/>
              <a:t>000</a:t>
            </a:r>
          </a:p>
        </p:txBody>
      </p:sp>
      <p:sp>
        <p:nvSpPr>
          <p:cNvPr id="4" name="Espace réservé du numéro de diapositive 3"/>
          <p:cNvSpPr>
            <a:spLocks noGrp="1"/>
          </p:cNvSpPr>
          <p:nvPr>
            <p:ph type="sldNum" sz="quarter" idx="12"/>
          </p:nvPr>
        </p:nvSpPr>
        <p:spPr>
          <a:xfrm>
            <a:off x="11968443" y="13081000"/>
            <a:ext cx="434413" cy="471924"/>
          </a:xfrm>
        </p:spPr>
        <p:txBody>
          <a:bodyPr/>
          <a:lstStyle/>
          <a:p>
            <a:fld id="{383DC588-B620-491F-BED8-6C946DE99B2C}" type="slidenum">
              <a:rPr lang="fr-FR" smtClean="0"/>
              <a:t>‹N°›</a:t>
            </a:fld>
            <a:endParaRPr lang="fr-FR"/>
          </a:p>
        </p:txBody>
      </p:sp>
    </p:spTree>
    <p:extLst>
      <p:ext uri="{BB962C8B-B14F-4D97-AF65-F5344CB8AC3E}">
        <p14:creationId xmlns:p14="http://schemas.microsoft.com/office/powerpoint/2010/main" val="1143474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Vue d’une plage et de la mer depuis une dune de sable avec de l’herb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635000" y="9512300"/>
            <a:ext cx="23114000" cy="2006600"/>
          </a:xfrm>
          <a:prstGeom prst="rect">
            <a:avLst/>
          </a:prstGeom>
        </p:spPr>
        <p:txBody>
          <a:bodyPr anchor="b"/>
          <a:lstStyle/>
          <a:p>
            <a:r>
              <a:t>Texte du titre</a:t>
            </a:r>
          </a:p>
        </p:txBody>
      </p:sp>
      <p:sp>
        <p:nvSpPr>
          <p:cNvPr id="22" name="Texte niveau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778000" y="4533900"/>
            <a:ext cx="20828000" cy="46482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Chemin sableux entre deux collines menant à l’océ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éron volant bas au-dessus d’une plage avec une petite clôture au premier plan"/>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ue d’une plage et de la mer depuis une dune de sable avec de l’herb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ue d’une plage et de la mer depuis une dune de sable avec de l’herb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9" r:id="rId8"/>
    <p:sldLayoutId id="2147483660" r:id="rId9"/>
    <p:sldLayoutId id="2147483661" r:id="rId10"/>
    <p:sldLayoutId id="2147483666" r:id="rId11"/>
  </p:sldLayoutIdLst>
  <p:transition spd="med"/>
  <p:hf sldNum="0" hd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0.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 Id="rId5" Type="http://schemas.openxmlformats.org/officeDocument/2006/relationships/image" Target="../media/image44.jpeg"/><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sychotramatologie centrée compétences :…"/>
          <p:cNvSpPr txBox="1">
            <a:spLocks noGrp="1"/>
          </p:cNvSpPr>
          <p:nvPr>
            <p:ph type="title"/>
          </p:nvPr>
        </p:nvSpPr>
        <p:spPr>
          <a:xfrm>
            <a:off x="1778000" y="3018830"/>
            <a:ext cx="20931758" cy="8621647"/>
          </a:xfrm>
          <a:prstGeom prst="rect">
            <a:avLst/>
          </a:prstGeom>
        </p:spPr>
        <p:txBody>
          <a:bodyPr>
            <a:normAutofit fontScale="90000"/>
          </a:bodyPr>
          <a:lstStyle/>
          <a:p>
            <a:pPr algn="l" defTabSz="396238">
              <a:defRPr sz="5300"/>
            </a:pPr>
            <a:endParaRPr dirty="0"/>
          </a:p>
          <a:p>
            <a:pPr algn="ctr"/>
            <a:br>
              <a:rPr lang="fr-FR" sz="8900" b="1" dirty="0">
                <a:solidFill>
                  <a:srgbClr val="FFAE5C"/>
                </a:solidFill>
                <a:effectLst/>
              </a:rPr>
            </a:br>
            <a:r>
              <a:rPr lang="fr-FR" sz="89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t>MODULE 1 : LES BASES </a:t>
            </a:r>
            <a:b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br>
            <a:b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br>
            <a: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t>LE PSYCHOTRAUMA </a:t>
            </a:r>
            <a:b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br>
            <a: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t> LA STABILISATION </a:t>
            </a:r>
            <a:b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br>
            <a:r>
              <a:rPr lang="fr-FR" sz="6000" b="1" dirty="0">
                <a:solidFill>
                  <a:srgbClr val="F6651E"/>
                </a:solidFill>
                <a:effectLst/>
                <a:latin typeface="Arial Rounded MT Bold" panose="020F0704030504030204" pitchFamily="34" charset="77"/>
                <a:ea typeface="Apple Color Emoji" pitchFamily="2" charset="0"/>
                <a:cs typeface="PHOSPHATE INLINE" panose="02000506050000020004" pitchFamily="2" charset="77"/>
              </a:rPr>
              <a:t> LA POSTURE THÉRAPEUTIQUE</a:t>
            </a:r>
            <a:endParaRPr dirty="0">
              <a:solidFill>
                <a:srgbClr val="F6651E"/>
              </a:solidFill>
              <a:latin typeface="Arial Rounded MT Bold" panose="020F0704030504030204" pitchFamily="34" charset="77"/>
              <a:ea typeface="Apple Color Emoji" pitchFamily="2" charset="0"/>
              <a:cs typeface="Phosphate Inline" panose="02000506050000020004" pitchFamily="2" charset="77"/>
            </a:endParaRPr>
          </a:p>
          <a:p>
            <a:pPr defTabSz="396238">
              <a:defRPr sz="2900">
                <a:solidFill>
                  <a:srgbClr val="FE9301"/>
                </a:solidFill>
                <a:latin typeface="Helvetica Neue"/>
                <a:ea typeface="Helvetica Neue"/>
                <a:cs typeface="Helvetica Neue"/>
                <a:sym typeface="Helvetica Neue"/>
              </a:defRPr>
            </a:pPr>
            <a:endParaRPr dirty="0"/>
          </a:p>
          <a:p>
            <a:pPr defTabSz="396238">
              <a:defRPr sz="2900">
                <a:latin typeface="Helvetica Neue"/>
                <a:ea typeface="Helvetica Neue"/>
                <a:cs typeface="Helvetica Neue"/>
                <a:sym typeface="Helvetica Neue"/>
              </a:defRPr>
            </a:pPr>
            <a:endParaRPr dirty="0"/>
          </a:p>
          <a:p>
            <a:pPr defTabSz="396238">
              <a:defRPr sz="4000">
                <a:solidFill>
                  <a:srgbClr val="929292"/>
                </a:solidFill>
              </a:defRPr>
            </a:pPr>
            <a:r>
              <a:rPr dirty="0"/>
              <a:t>Laetitia </a:t>
            </a:r>
            <a:r>
              <a:rPr lang="fr-FR" dirty="0"/>
              <a:t>d</a:t>
            </a:r>
            <a:r>
              <a:rPr dirty="0"/>
              <a:t>e </a:t>
            </a:r>
            <a:r>
              <a:rPr dirty="0" err="1"/>
              <a:t>Schoutheete</a:t>
            </a:r>
            <a:endParaRPr dirty="0"/>
          </a:p>
        </p:txBody>
      </p:sp>
      <p:sp>
        <p:nvSpPr>
          <p:cNvPr id="178" name="SAEE - ACOLEA Rhône - 26-27 septembre et 10 octobre  2024"/>
          <p:cNvSpPr txBox="1">
            <a:spLocks noGrp="1"/>
          </p:cNvSpPr>
          <p:nvPr>
            <p:ph type="body" sz="quarter" idx="1"/>
          </p:nvPr>
        </p:nvSpPr>
        <p:spPr>
          <a:xfrm>
            <a:off x="1778000" y="11717626"/>
            <a:ext cx="20828000" cy="1832295"/>
          </a:xfrm>
          <a:prstGeom prst="rect">
            <a:avLst/>
          </a:prstGeom>
        </p:spPr>
        <p:txBody>
          <a:bodyPr/>
          <a:lstStyle/>
          <a:p>
            <a:pPr defTabSz="387983">
              <a:defRPr sz="2500"/>
            </a:pPr>
            <a:endParaRPr dirty="0"/>
          </a:p>
          <a:p>
            <a:pPr defTabSz="387983">
              <a:defRPr sz="2500"/>
            </a:pPr>
            <a:endParaRPr dirty="0"/>
          </a:p>
          <a:p>
            <a:pPr defTabSz="387983">
              <a:defRPr sz="2500"/>
            </a:pPr>
            <a:endParaRPr dirty="0"/>
          </a:p>
        </p:txBody>
      </p:sp>
      <p:pic>
        <p:nvPicPr>
          <p:cNvPr id="3" name="Image 2">
            <a:extLst>
              <a:ext uri="{FF2B5EF4-FFF2-40B4-BE49-F238E27FC236}">
                <a16:creationId xmlns:a16="http://schemas.microsoft.com/office/drawing/2014/main" id="{FD89D185-66E8-2703-3519-22F5C8D56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08" y="166079"/>
            <a:ext cx="3378200" cy="3265918"/>
          </a:xfrm>
          <a:prstGeom prst="rect">
            <a:avLst/>
          </a:prstGeom>
        </p:spPr>
      </p:pic>
    </p:spTree>
    <p:extLst>
      <p:ext uri="{BB962C8B-B14F-4D97-AF65-F5344CB8AC3E}">
        <p14:creationId xmlns:p14="http://schemas.microsoft.com/office/powerpoint/2010/main" val="1239410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re 1"/>
          <p:cNvSpPr txBox="1">
            <a:spLocks noGrp="1"/>
          </p:cNvSpPr>
          <p:nvPr>
            <p:ph type="title"/>
          </p:nvPr>
        </p:nvSpPr>
        <p:spPr>
          <a:xfrm>
            <a:off x="3022600" y="406400"/>
            <a:ext cx="19979198" cy="2768600"/>
          </a:xfrm>
          <a:prstGeom prst="rect">
            <a:avLst/>
          </a:prstGeom>
        </p:spPr>
        <p:txBody>
          <a:bodyPr>
            <a:normAutofit/>
          </a:bodyPr>
          <a:lstStyle>
            <a:lvl1pPr>
              <a:defRPr sz="5600">
                <a:solidFill>
                  <a:srgbClr val="E98960"/>
                </a:solidFill>
              </a:defRPr>
            </a:lvl1pPr>
          </a:lstStyle>
          <a:p>
            <a:r>
              <a:rPr lang="fr-FR" sz="6600" dirty="0">
                <a:solidFill>
                  <a:srgbClr val="F6651E"/>
                </a:solidFill>
                <a:latin typeface="+mj-lt"/>
              </a:rPr>
              <a:t>Le traumatisme psychique</a:t>
            </a:r>
            <a:endParaRPr sz="6600" dirty="0">
              <a:solidFill>
                <a:srgbClr val="F6651E"/>
              </a:solidFill>
              <a:latin typeface="+mj-lt"/>
            </a:endParaRPr>
          </a:p>
        </p:txBody>
      </p:sp>
      <p:sp>
        <p:nvSpPr>
          <p:cNvPr id="373" name="Espace réservé du contenu 2"/>
          <p:cNvSpPr txBox="1">
            <a:spLocks noGrp="1"/>
          </p:cNvSpPr>
          <p:nvPr>
            <p:ph type="body" idx="1"/>
          </p:nvPr>
        </p:nvSpPr>
        <p:spPr>
          <a:xfrm>
            <a:off x="2006600" y="2692400"/>
            <a:ext cx="18440400" cy="9652000"/>
          </a:xfrm>
          <a:prstGeom prst="rect">
            <a:avLst/>
          </a:prstGeom>
        </p:spPr>
        <p:txBody>
          <a:bodyPr/>
          <a:lstStyle/>
          <a:p>
            <a:pPr marL="0" indent="182659">
              <a:lnSpc>
                <a:spcPct val="72666"/>
              </a:lnSpc>
              <a:buSzTx/>
              <a:buNone/>
              <a:defRPr sz="4200">
                <a:solidFill>
                  <a:srgbClr val="575757"/>
                </a:solidFill>
              </a:defRPr>
            </a:pPr>
            <a:r>
              <a:rPr kumimoji="0" lang="fr-FR" altLang="fr-FR" sz="4400" i="1" u="none" strike="noStrike" cap="none" normalizeH="0" baseline="0" dirty="0">
                <a:ln>
                  <a:noFill/>
                </a:ln>
                <a:solidFill>
                  <a:srgbClr val="002060"/>
                </a:solidFill>
                <a:effectLst/>
                <a:latin typeface="Arial" panose="020B0604020202020204" pitchFamily="34" charset="0"/>
                <a:cs typeface="Arial" panose="020B0604020202020204" pitchFamily="34" charset="0"/>
              </a:rPr>
              <a:t>Le traumatisme, ce n'est pas ce qui vous arrive. C'est le bouleversement interne qui fait suite à ce qui vous arrive (Gabor Maté</a:t>
            </a:r>
            <a:r>
              <a:rPr lang="fr-FR" altLang="fr-FR" sz="4400" i="1" dirty="0">
                <a:solidFill>
                  <a:srgbClr val="002060"/>
                </a:solidFill>
                <a:latin typeface="Arial" panose="020B0604020202020204" pitchFamily="34" charset="0"/>
                <a:cs typeface="Arial" panose="020B0604020202020204" pitchFamily="34" charset="0"/>
              </a:rPr>
              <a:t>)</a:t>
            </a:r>
          </a:p>
          <a:p>
            <a:pPr marL="0" indent="182659">
              <a:lnSpc>
                <a:spcPct val="72666"/>
              </a:lnSpc>
              <a:buSzTx/>
              <a:buNone/>
              <a:defRPr sz="4200">
                <a:solidFill>
                  <a:srgbClr val="575757"/>
                </a:solidFill>
              </a:defRPr>
            </a:pPr>
            <a:endParaRPr lang="fr-FR" sz="4400" i="1" dirty="0">
              <a:solidFill>
                <a:srgbClr val="002060"/>
              </a:solidFill>
              <a:latin typeface="Arial" panose="020B0604020202020204" pitchFamily="34" charset="0"/>
              <a:cs typeface="Arial" panose="020B0604020202020204" pitchFamily="34" charset="0"/>
            </a:endParaRPr>
          </a:p>
          <a:p>
            <a:pPr marL="0" indent="182659">
              <a:lnSpc>
                <a:spcPct val="72666"/>
              </a:lnSpc>
              <a:buSzTx/>
              <a:buNone/>
              <a:defRPr sz="4200">
                <a:solidFill>
                  <a:srgbClr val="575757"/>
                </a:solidFill>
              </a:defRPr>
            </a:pPr>
            <a:endParaRPr lang="fr-FR" sz="4400" i="1" dirty="0">
              <a:solidFill>
                <a:srgbClr val="002060"/>
              </a:solidFill>
              <a:latin typeface="Arial" panose="020B0604020202020204" pitchFamily="34" charset="0"/>
              <a:cs typeface="Arial" panose="020B0604020202020204" pitchFamily="34" charset="0"/>
            </a:endParaRPr>
          </a:p>
          <a:p>
            <a:pPr marL="0" indent="182659">
              <a:lnSpc>
                <a:spcPct val="72666"/>
              </a:lnSpc>
              <a:buSzTx/>
              <a:buNone/>
              <a:defRPr sz="4200">
                <a:solidFill>
                  <a:srgbClr val="575757"/>
                </a:solidFill>
              </a:defRPr>
            </a:pPr>
            <a:endParaRPr lang="fr-FR" sz="4400" i="1" dirty="0">
              <a:solidFill>
                <a:srgbClr val="002060"/>
              </a:solidFill>
              <a:latin typeface="Arial" panose="020B0604020202020204" pitchFamily="34" charset="0"/>
              <a:cs typeface="Arial" panose="020B0604020202020204" pitchFamily="34" charset="0"/>
            </a:endParaRPr>
          </a:p>
          <a:p>
            <a:pPr marL="0" indent="182659">
              <a:lnSpc>
                <a:spcPct val="72666"/>
              </a:lnSpc>
              <a:buSzTx/>
              <a:buNone/>
              <a:defRPr sz="4200">
                <a:solidFill>
                  <a:srgbClr val="575757"/>
                </a:solidFill>
              </a:defRPr>
            </a:pPr>
            <a:endParaRPr lang="fr-FR" sz="4400" i="1" dirty="0">
              <a:solidFill>
                <a:srgbClr val="002060"/>
              </a:solidFill>
              <a:latin typeface="Arial" panose="020B0604020202020204" pitchFamily="34" charset="0"/>
              <a:cs typeface="Arial" panose="020B0604020202020204" pitchFamily="34" charset="0"/>
            </a:endParaRPr>
          </a:p>
          <a:p>
            <a:pPr marL="0" indent="182659">
              <a:lnSpc>
                <a:spcPct val="72666"/>
              </a:lnSpc>
              <a:buSzTx/>
              <a:buNone/>
              <a:defRPr sz="4200">
                <a:solidFill>
                  <a:srgbClr val="575757"/>
                </a:solidFill>
              </a:defRPr>
            </a:pPr>
            <a:r>
              <a:rPr lang="fr-FR" sz="4400" i="1" dirty="0">
                <a:solidFill>
                  <a:srgbClr val="002060"/>
                </a:solidFill>
                <a:latin typeface="Arial" panose="020B0604020202020204" pitchFamily="34" charset="0"/>
                <a:cs typeface="Arial" panose="020B0604020202020204" pitchFamily="34" charset="0"/>
              </a:rPr>
              <a:t>L</a:t>
            </a:r>
            <a:r>
              <a:rPr lang="fr-FR" i="1" dirty="0">
                <a:solidFill>
                  <a:srgbClr val="002060"/>
                </a:solidFill>
                <a:latin typeface="Arial" panose="020B0604020202020204" pitchFamily="34" charset="0"/>
                <a:cs typeface="Arial" panose="020B0604020202020204" pitchFamily="34" charset="0"/>
              </a:rPr>
              <a:t>e traumatisme n’est pas seulement un événement passé, mais une expérience qui laisse une trace durable dans le corps et l’esprit, perturbant le présent et la capacité à se sentir en sécurité et à vivre pleinement. (Bessel Van der </a:t>
            </a:r>
            <a:r>
              <a:rPr lang="fr-FR" i="1" dirty="0" err="1">
                <a:solidFill>
                  <a:srgbClr val="002060"/>
                </a:solidFill>
                <a:latin typeface="Arial" panose="020B0604020202020204" pitchFamily="34" charset="0"/>
                <a:cs typeface="Arial" panose="020B0604020202020204" pitchFamily="34" charset="0"/>
              </a:rPr>
              <a:t>Kolk</a:t>
            </a:r>
            <a:r>
              <a:rPr lang="fr-FR" i="1" dirty="0">
                <a:solidFill>
                  <a:srgbClr val="002060"/>
                </a:solidFill>
                <a:latin typeface="Arial" panose="020B0604020202020204" pitchFamily="34" charset="0"/>
                <a:cs typeface="Arial" panose="020B0604020202020204" pitchFamily="34" charset="0"/>
              </a:rPr>
              <a:t>)</a:t>
            </a:r>
            <a:endParaRPr i="1" dirty="0">
              <a:solidFill>
                <a:srgbClr val="002060"/>
              </a:solidFill>
              <a:latin typeface="Arial" panose="020B0604020202020204" pitchFamily="34" charset="0"/>
              <a:cs typeface="Arial" panose="020B0604020202020204" pitchFamily="34" charset="0"/>
            </a:endParaRPr>
          </a:p>
        </p:txBody>
      </p:sp>
      <p:pic>
        <p:nvPicPr>
          <p:cNvPr id="1025" name="Picture 1">
            <a:extLst>
              <a:ext uri="{FF2B5EF4-FFF2-40B4-BE49-F238E27FC236}">
                <a16:creationId xmlns:a16="http://schemas.microsoft.com/office/drawing/2014/main" id="{AA50D95D-6DCE-474C-0221-546BA38AB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3403" y="3175000"/>
            <a:ext cx="3140740" cy="3140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1CD4F48-7C45-F844-CEC0-D813FECEDDF1}"/>
              </a:ext>
            </a:extLst>
          </p:cNvPr>
          <p:cNvSpPr>
            <a:spLocks noChangeArrowheads="1"/>
          </p:cNvSpPr>
          <p:nvPr/>
        </p:nvSpPr>
        <p:spPr bwMode="auto">
          <a:xfrm>
            <a:off x="0" y="-738664"/>
            <a:ext cx="24288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Dr. Gabor Maté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auteur et conférencier</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solidFill>
                  <a:schemeClr val="tx1"/>
                </a:solidFill>
                <a:effectLst/>
                <a:latin typeface="Arial" panose="020B0604020202020204" pitchFamily="34"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4" name="Image 3">
            <a:extLst>
              <a:ext uri="{FF2B5EF4-FFF2-40B4-BE49-F238E27FC236}">
                <a16:creationId xmlns:a16="http://schemas.microsoft.com/office/drawing/2014/main" id="{F820BD50-ED41-343A-60FC-551DD4678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879" y="8982640"/>
            <a:ext cx="2585631" cy="2635892"/>
          </a:xfrm>
          <a:prstGeom prst="rect">
            <a:avLst/>
          </a:prstGeom>
        </p:spPr>
      </p:pic>
      <p:sp>
        <p:nvSpPr>
          <p:cNvPr id="3" name="ZoneTexte 2">
            <a:extLst>
              <a:ext uri="{FF2B5EF4-FFF2-40B4-BE49-F238E27FC236}">
                <a16:creationId xmlns:a16="http://schemas.microsoft.com/office/drawing/2014/main" id="{443C4585-9D41-A82C-E6EE-C0DD76E290EF}"/>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4403208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ES DIFFERENTS…"/>
          <p:cNvSpPr txBox="1"/>
          <p:nvPr/>
        </p:nvSpPr>
        <p:spPr>
          <a:xfrm>
            <a:off x="3314065" y="536575"/>
            <a:ext cx="6627495" cy="1559938"/>
          </a:xfrm>
          <a:prstGeom prst="rect">
            <a:avLst/>
          </a:prstGeom>
          <a:ln w="12700">
            <a:miter lim="400000"/>
          </a:ln>
          <a:extLst>
            <a:ext uri="{C572A759-6A51-4108-AA02-DFA0A04FC94B}">
              <ma14:wrappingTextBoxFlag xmlns:ma14="http://schemas.microsoft.com/office/mac/drawingml/2011/main" xmlns="" val="1"/>
            </a:ext>
          </a:extLst>
        </p:spPr>
        <p:txBody>
          <a:bodyPr tIns="91439" bIns="91439">
            <a:spAutoFit/>
          </a:bodyPr>
          <a:lstStyle/>
          <a:p>
            <a:pPr algn="l" defTabSz="1828800">
              <a:defRPr sz="4800">
                <a:solidFill>
                  <a:srgbClr val="FFFFFF"/>
                </a:solidFill>
                <a:latin typeface="Arial"/>
                <a:ea typeface="Arial"/>
                <a:cs typeface="Arial"/>
                <a:sym typeface="Arial"/>
              </a:defRPr>
            </a:pPr>
            <a:r>
              <a:t> LES DIFFERENTS </a:t>
            </a:r>
          </a:p>
          <a:p>
            <a:pPr algn="l" defTabSz="1828800">
              <a:defRPr sz="4800">
                <a:solidFill>
                  <a:srgbClr val="FFFFFF"/>
                </a:solidFill>
                <a:latin typeface="Arial"/>
                <a:ea typeface="Arial"/>
                <a:cs typeface="Arial"/>
                <a:sym typeface="Arial"/>
              </a:defRPr>
            </a:pPr>
            <a:r>
              <a:t> TRAUMATISMES</a:t>
            </a:r>
          </a:p>
        </p:txBody>
      </p:sp>
      <p:sp>
        <p:nvSpPr>
          <p:cNvPr id="2" name="ZoneTexte 1">
            <a:extLst>
              <a:ext uri="{FF2B5EF4-FFF2-40B4-BE49-F238E27FC236}">
                <a16:creationId xmlns:a16="http://schemas.microsoft.com/office/drawing/2014/main" id="{09366AC4-D236-2D83-D44B-07CCB7A9E09C}"/>
              </a:ext>
            </a:extLst>
          </p:cNvPr>
          <p:cNvSpPr txBox="1"/>
          <p:nvPr/>
        </p:nvSpPr>
        <p:spPr>
          <a:xfrm>
            <a:off x="3029234" y="5524302"/>
            <a:ext cx="1832553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8000" b="1" i="0" u="none" strike="noStrike" cap="none" spc="0" normalizeH="0" baseline="0" dirty="0">
                <a:ln>
                  <a:noFill/>
                </a:ln>
                <a:solidFill>
                  <a:srgbClr val="F6651E"/>
                </a:solidFill>
                <a:effectLst/>
                <a:uFillTx/>
                <a:latin typeface="+mj-lt"/>
                <a:ea typeface="Helvetica Neue"/>
                <a:cs typeface="Helvetica Neue"/>
                <a:sym typeface="Helvetica Neue"/>
              </a:rPr>
              <a:t>Les différents types de traumatismes</a:t>
            </a:r>
          </a:p>
        </p:txBody>
      </p:sp>
    </p:spTree>
    <p:extLst>
      <p:ext uri="{BB962C8B-B14F-4D97-AF65-F5344CB8AC3E}">
        <p14:creationId xmlns:p14="http://schemas.microsoft.com/office/powerpoint/2010/main" val="15237165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5600" dirty="0">
                <a:solidFill>
                  <a:srgbClr val="FF6600"/>
                </a:solidFill>
              </a:rPr>
              <a:t>Les différents types de traumatismes</a:t>
            </a:r>
          </a:p>
        </p:txBody>
      </p:sp>
      <p:sp>
        <p:nvSpPr>
          <p:cNvPr id="3" name="Espace réservé du contenu 2"/>
          <p:cNvSpPr>
            <a:spLocks noGrp="1"/>
          </p:cNvSpPr>
          <p:nvPr>
            <p:ph idx="1"/>
          </p:nvPr>
        </p:nvSpPr>
        <p:spPr>
          <a:xfrm>
            <a:off x="4127106" y="3833664"/>
            <a:ext cx="15985776" cy="7128792"/>
          </a:xfrm>
        </p:spPr>
        <p:txBody>
          <a:bodyPr>
            <a:normAutofit fontScale="77500" lnSpcReduction="20000"/>
          </a:bodyPr>
          <a:lstStyle/>
          <a:p>
            <a:pPr marL="0" indent="0">
              <a:buNone/>
            </a:pPr>
            <a:r>
              <a:rPr lang="fr-FR" dirty="0"/>
              <a:t>On peut distinguer 6 types de traumatisme:</a:t>
            </a:r>
          </a:p>
          <a:p>
            <a:pPr lvl="1"/>
            <a:r>
              <a:rPr lang="fr-FR" b="1" dirty="0">
                <a:solidFill>
                  <a:srgbClr val="FF6600"/>
                </a:solidFill>
              </a:rPr>
              <a:t>Simple</a:t>
            </a:r>
            <a:r>
              <a:rPr lang="fr-FR" b="1" dirty="0"/>
              <a:t>:</a:t>
            </a:r>
            <a:r>
              <a:rPr lang="fr-FR" dirty="0"/>
              <a:t> un événement unique	</a:t>
            </a:r>
          </a:p>
          <a:p>
            <a:pPr lvl="1"/>
            <a:r>
              <a:rPr lang="fr-FR" b="1" dirty="0">
                <a:solidFill>
                  <a:srgbClr val="FF6600"/>
                </a:solidFill>
              </a:rPr>
              <a:t>Multiple</a:t>
            </a:r>
            <a:r>
              <a:rPr lang="fr-FR" dirty="0">
                <a:solidFill>
                  <a:srgbClr val="FF6600"/>
                </a:solidFill>
              </a:rPr>
              <a:t>: </a:t>
            </a:r>
            <a:r>
              <a:rPr lang="fr-FR" dirty="0"/>
              <a:t>succession de traumatismes simples</a:t>
            </a:r>
          </a:p>
          <a:p>
            <a:pPr lvl="1"/>
            <a:r>
              <a:rPr lang="fr-FR" b="1" dirty="0">
                <a:solidFill>
                  <a:srgbClr val="FF6600"/>
                </a:solidFill>
              </a:rPr>
              <a:t>Complexe</a:t>
            </a:r>
            <a:r>
              <a:rPr lang="fr-FR" dirty="0">
                <a:solidFill>
                  <a:srgbClr val="FF6600"/>
                </a:solidFill>
              </a:rPr>
              <a:t>: </a:t>
            </a:r>
            <a:r>
              <a:rPr lang="fr-FR" dirty="0"/>
              <a:t>événements adverses qui ont commencé tôt et qui se sont multipliés, associés avec troubles attachement</a:t>
            </a:r>
          </a:p>
          <a:p>
            <a:pPr lvl="1"/>
            <a:r>
              <a:rPr lang="fr-FR" b="1" dirty="0">
                <a:solidFill>
                  <a:srgbClr val="FF6600"/>
                </a:solidFill>
              </a:rPr>
              <a:t>Familial</a:t>
            </a:r>
            <a:r>
              <a:rPr lang="fr-FR" dirty="0"/>
              <a:t>: touche plus d’un membre d’un famille ou tout le groupe</a:t>
            </a:r>
          </a:p>
          <a:p>
            <a:pPr lvl="1"/>
            <a:r>
              <a:rPr lang="fr-FR" b="1" dirty="0">
                <a:solidFill>
                  <a:srgbClr val="FF6600"/>
                </a:solidFill>
              </a:rPr>
              <a:t>Transgénérationnel</a:t>
            </a:r>
            <a:r>
              <a:rPr lang="fr-FR" dirty="0">
                <a:solidFill>
                  <a:srgbClr val="FF6600"/>
                </a:solidFill>
              </a:rPr>
              <a:t>: </a:t>
            </a:r>
            <a:r>
              <a:rPr lang="fr-FR" dirty="0"/>
              <a:t>séquelles post traumatique d’événements que la personne n’a pas vécu</a:t>
            </a:r>
          </a:p>
          <a:p>
            <a:pPr lvl="1"/>
            <a:r>
              <a:rPr lang="fr-FR" b="1" dirty="0">
                <a:solidFill>
                  <a:srgbClr val="FF6600"/>
                </a:solidFill>
              </a:rPr>
              <a:t>Vicariant</a:t>
            </a:r>
            <a:r>
              <a:rPr lang="fr-FR" dirty="0"/>
              <a:t>: professionnel travaillant avec des personnes traumatisées</a:t>
            </a:r>
          </a:p>
          <a:p>
            <a:pPr marL="0" indent="0">
              <a:buNone/>
            </a:pPr>
            <a:endParaRPr lang="fr-FR" dirty="0"/>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fr-FR"/>
              <a:t>000</a:t>
            </a:r>
            <a:endParaRPr lang="fr-FR" dirty="0"/>
          </a:p>
        </p:txBody>
      </p:sp>
      <p:sp>
        <p:nvSpPr>
          <p:cNvPr id="5" name="ZoneTexte 4">
            <a:extLst>
              <a:ext uri="{FF2B5EF4-FFF2-40B4-BE49-F238E27FC236}">
                <a16:creationId xmlns:a16="http://schemas.microsoft.com/office/drawing/2014/main" id="{4CE37118-359A-6F64-F339-D0E096244ACF}"/>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63003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QU’EST-CE QU’UN EVENEMENT TRAUMATIQUE ?"/>
          <p:cNvSpPr txBox="1">
            <a:spLocks noGrp="1"/>
          </p:cNvSpPr>
          <p:nvPr>
            <p:ph type="title"/>
          </p:nvPr>
        </p:nvSpPr>
        <p:spPr>
          <a:prstGeom prst="rect">
            <a:avLst/>
          </a:prstGeom>
        </p:spPr>
        <p:txBody>
          <a:bodyPr>
            <a:normAutofit fontScale="90000"/>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dirty="0">
                <a:solidFill>
                  <a:srgbClr val="F6651E"/>
                </a:solidFill>
                <a:latin typeface="Arial Rounded MT Bold" panose="020F0704030504030204" pitchFamily="34" charset="77"/>
              </a:rPr>
              <a:t>QU’EST-CE QU’UN EVENEMENT TRAUMATIQUE ?</a:t>
            </a:r>
          </a:p>
        </p:txBody>
      </p:sp>
      <p:sp>
        <p:nvSpPr>
          <p:cNvPr id="216" name="L’étymologie grecque du mot trauma signifie blessure.…"/>
          <p:cNvSpPr txBox="1">
            <a:spLocks noGrp="1"/>
          </p:cNvSpPr>
          <p:nvPr>
            <p:ph type="body" idx="1"/>
          </p:nvPr>
        </p:nvSpPr>
        <p:spPr>
          <a:prstGeom prst="rect">
            <a:avLst/>
          </a:prstGeom>
        </p:spPr>
        <p:txBody>
          <a:bodyPr/>
          <a:lstStyle/>
          <a:p>
            <a:r>
              <a:rPr dirty="0" err="1"/>
              <a:t>L’étymologie</a:t>
            </a:r>
            <a:r>
              <a:rPr dirty="0"/>
              <a:t> grecque du mot trauma </a:t>
            </a:r>
            <a:r>
              <a:rPr dirty="0" err="1"/>
              <a:t>signifie</a:t>
            </a:r>
            <a:r>
              <a:rPr dirty="0"/>
              <a:t> </a:t>
            </a:r>
            <a:r>
              <a:rPr dirty="0" err="1">
                <a:solidFill>
                  <a:schemeClr val="accent4">
                    <a:hueOff val="-1081314"/>
                    <a:satOff val="4338"/>
                    <a:lumOff val="-8931"/>
                  </a:schemeClr>
                </a:solidFill>
              </a:rPr>
              <a:t>blessure</a:t>
            </a:r>
            <a:r>
              <a:rPr dirty="0">
                <a:solidFill>
                  <a:schemeClr val="accent4">
                    <a:hueOff val="-1081314"/>
                    <a:satOff val="4338"/>
                    <a:lumOff val="-8931"/>
                  </a:schemeClr>
                </a:solidFill>
              </a:rPr>
              <a:t>.</a:t>
            </a:r>
          </a:p>
          <a:p>
            <a:pPr algn="just"/>
            <a:r>
              <a:rPr dirty="0"/>
              <a:t>Un trauma </a:t>
            </a:r>
            <a:r>
              <a:rPr dirty="0" err="1"/>
              <a:t>qu’il</a:t>
            </a:r>
            <a:r>
              <a:rPr dirty="0"/>
              <a:t> </a:t>
            </a:r>
            <a:r>
              <a:rPr dirty="0" err="1"/>
              <a:t>soit</a:t>
            </a:r>
            <a:r>
              <a:rPr dirty="0"/>
              <a:t> physique </a:t>
            </a:r>
            <a:r>
              <a:rPr dirty="0" err="1"/>
              <a:t>ou</a:t>
            </a:r>
            <a:r>
              <a:rPr dirty="0"/>
              <a:t> </a:t>
            </a:r>
            <a:r>
              <a:rPr dirty="0" err="1"/>
              <a:t>psychique</a:t>
            </a:r>
            <a:r>
              <a:rPr dirty="0"/>
              <a:t> </a:t>
            </a:r>
            <a:r>
              <a:rPr dirty="0" err="1"/>
              <a:t>est</a:t>
            </a:r>
            <a:r>
              <a:rPr dirty="0"/>
              <a:t> </a:t>
            </a:r>
            <a:r>
              <a:rPr dirty="0" err="1"/>
              <a:t>une</a:t>
            </a:r>
            <a:r>
              <a:rPr dirty="0"/>
              <a:t> </a:t>
            </a:r>
            <a:r>
              <a:rPr dirty="0" err="1"/>
              <a:t>blessure</a:t>
            </a:r>
            <a:r>
              <a:rPr dirty="0"/>
              <a:t> </a:t>
            </a:r>
            <a:r>
              <a:rPr dirty="0" err="1"/>
              <a:t>produite</a:t>
            </a:r>
            <a:r>
              <a:rPr dirty="0"/>
              <a:t> par </a:t>
            </a:r>
            <a:r>
              <a:rPr dirty="0" err="1"/>
              <a:t>une</a:t>
            </a:r>
            <a:r>
              <a:rPr dirty="0"/>
              <a:t> action </a:t>
            </a:r>
            <a:r>
              <a:rPr dirty="0" err="1"/>
              <a:t>extérieure</a:t>
            </a:r>
            <a:r>
              <a:rPr dirty="0"/>
              <a:t>. </a:t>
            </a:r>
          </a:p>
          <a:p>
            <a:pPr algn="just"/>
            <a:r>
              <a:rPr dirty="0"/>
              <a:t>Louis </a:t>
            </a:r>
            <a:r>
              <a:rPr dirty="0" err="1"/>
              <a:t>Crocq</a:t>
            </a:r>
            <a:r>
              <a:rPr dirty="0"/>
              <a:t> (1999), </a:t>
            </a:r>
            <a:r>
              <a:rPr dirty="0" err="1"/>
              <a:t>définit</a:t>
            </a:r>
            <a:r>
              <a:rPr dirty="0"/>
              <a:t> le </a:t>
            </a:r>
            <a:r>
              <a:rPr dirty="0" err="1"/>
              <a:t>traumatisme</a:t>
            </a:r>
            <a:r>
              <a:rPr dirty="0"/>
              <a:t> </a:t>
            </a:r>
            <a:r>
              <a:rPr dirty="0" err="1"/>
              <a:t>psychique</a:t>
            </a:r>
            <a:r>
              <a:rPr dirty="0"/>
              <a:t> </a:t>
            </a:r>
            <a:r>
              <a:rPr dirty="0" err="1"/>
              <a:t>comme</a:t>
            </a:r>
            <a:r>
              <a:rPr dirty="0"/>
              <a:t> « Un </a:t>
            </a:r>
            <a:r>
              <a:rPr dirty="0" err="1"/>
              <a:t>phénomène</a:t>
            </a:r>
            <a:r>
              <a:rPr dirty="0"/>
              <a:t> </a:t>
            </a:r>
            <a:r>
              <a:rPr dirty="0" err="1"/>
              <a:t>d’</a:t>
            </a:r>
            <a:r>
              <a:rPr dirty="0" err="1">
                <a:solidFill>
                  <a:schemeClr val="accent4">
                    <a:hueOff val="-1081314"/>
                    <a:satOff val="4338"/>
                    <a:lumOff val="-8931"/>
                  </a:schemeClr>
                </a:solidFill>
              </a:rPr>
              <a:t>effraction</a:t>
            </a:r>
            <a:r>
              <a:rPr dirty="0"/>
              <a:t> du </a:t>
            </a:r>
            <a:r>
              <a:rPr dirty="0" err="1"/>
              <a:t>psychisme</a:t>
            </a:r>
            <a:r>
              <a:rPr dirty="0"/>
              <a:t> et de </a:t>
            </a:r>
            <a:r>
              <a:rPr dirty="0" err="1">
                <a:solidFill>
                  <a:schemeClr val="accent4">
                    <a:hueOff val="-1081314"/>
                    <a:satOff val="4338"/>
                    <a:lumOff val="-8931"/>
                  </a:schemeClr>
                </a:solidFill>
              </a:rPr>
              <a:t>débordement</a:t>
            </a:r>
            <a:r>
              <a:rPr dirty="0">
                <a:solidFill>
                  <a:schemeClr val="accent4">
                    <a:hueOff val="-1081314"/>
                    <a:satOff val="4338"/>
                    <a:lumOff val="-8931"/>
                  </a:schemeClr>
                </a:solidFill>
              </a:rPr>
              <a:t> de </a:t>
            </a:r>
            <a:r>
              <a:rPr dirty="0" err="1">
                <a:solidFill>
                  <a:schemeClr val="accent4">
                    <a:hueOff val="-1081314"/>
                    <a:satOff val="4338"/>
                    <a:lumOff val="-8931"/>
                  </a:schemeClr>
                </a:solidFill>
              </a:rPr>
              <a:t>ses</a:t>
            </a:r>
            <a:r>
              <a:rPr dirty="0">
                <a:solidFill>
                  <a:schemeClr val="accent4">
                    <a:hueOff val="-1081314"/>
                    <a:satOff val="4338"/>
                    <a:lumOff val="-8931"/>
                  </a:schemeClr>
                </a:solidFill>
              </a:rPr>
              <a:t> </a:t>
            </a:r>
            <a:r>
              <a:rPr dirty="0" err="1">
                <a:solidFill>
                  <a:schemeClr val="accent4">
                    <a:hueOff val="-1081314"/>
                    <a:satOff val="4338"/>
                    <a:lumOff val="-8931"/>
                  </a:schemeClr>
                </a:solidFill>
              </a:rPr>
              <a:t>défenses</a:t>
            </a:r>
            <a:r>
              <a:rPr dirty="0"/>
              <a:t> par les excitations </a:t>
            </a:r>
            <a:r>
              <a:rPr dirty="0" err="1"/>
              <a:t>violentes</a:t>
            </a:r>
            <a:r>
              <a:rPr dirty="0"/>
              <a:t> </a:t>
            </a:r>
            <a:r>
              <a:rPr dirty="0" err="1"/>
              <a:t>afférentes</a:t>
            </a:r>
            <a:r>
              <a:rPr dirty="0"/>
              <a:t> </a:t>
            </a:r>
            <a:r>
              <a:rPr dirty="0" err="1"/>
              <a:t>à</a:t>
            </a:r>
            <a:r>
              <a:rPr dirty="0"/>
              <a:t> la </a:t>
            </a:r>
            <a:r>
              <a:rPr dirty="0" err="1"/>
              <a:t>survenue</a:t>
            </a:r>
            <a:r>
              <a:rPr dirty="0"/>
              <a:t> d’un </a:t>
            </a:r>
            <a:r>
              <a:rPr dirty="0" err="1"/>
              <a:t>évènement</a:t>
            </a:r>
            <a:r>
              <a:rPr dirty="0"/>
              <a:t> </a:t>
            </a:r>
            <a:r>
              <a:rPr dirty="0" err="1"/>
              <a:t>agressant</a:t>
            </a:r>
            <a:r>
              <a:rPr dirty="0"/>
              <a:t> </a:t>
            </a:r>
            <a:r>
              <a:rPr dirty="0" err="1"/>
              <a:t>ou</a:t>
            </a:r>
            <a:r>
              <a:rPr dirty="0"/>
              <a:t> </a:t>
            </a:r>
            <a:r>
              <a:rPr dirty="0" err="1"/>
              <a:t>menaçant</a:t>
            </a:r>
            <a:r>
              <a:rPr dirty="0"/>
              <a:t> pour la vie </a:t>
            </a:r>
            <a:r>
              <a:rPr dirty="0" err="1"/>
              <a:t>ou</a:t>
            </a:r>
            <a:r>
              <a:rPr dirty="0"/>
              <a:t> pour </a:t>
            </a:r>
            <a:r>
              <a:rPr dirty="0" err="1"/>
              <a:t>l’intégrité</a:t>
            </a:r>
            <a:r>
              <a:rPr dirty="0"/>
              <a:t> (physique </a:t>
            </a:r>
            <a:r>
              <a:rPr dirty="0" err="1"/>
              <a:t>ou</a:t>
            </a:r>
            <a:r>
              <a:rPr dirty="0"/>
              <a:t> </a:t>
            </a:r>
            <a:r>
              <a:rPr dirty="0" err="1"/>
              <a:t>psychique</a:t>
            </a:r>
            <a:r>
              <a:rPr dirty="0"/>
              <a:t>) d’un </a:t>
            </a:r>
            <a:r>
              <a:rPr dirty="0" err="1"/>
              <a:t>individu</a:t>
            </a:r>
            <a:r>
              <a:rPr dirty="0"/>
              <a:t> qui y </a:t>
            </a:r>
            <a:r>
              <a:rPr dirty="0" err="1"/>
              <a:t>est</a:t>
            </a:r>
            <a:r>
              <a:rPr dirty="0"/>
              <a:t> </a:t>
            </a:r>
            <a:r>
              <a:rPr dirty="0">
                <a:solidFill>
                  <a:schemeClr val="accent4">
                    <a:hueOff val="-1081314"/>
                    <a:satOff val="4338"/>
                    <a:lumOff val="-8931"/>
                  </a:schemeClr>
                </a:solidFill>
              </a:rPr>
              <a:t>exposé </a:t>
            </a:r>
            <a:r>
              <a:rPr dirty="0" err="1">
                <a:solidFill>
                  <a:schemeClr val="accent4">
                    <a:hueOff val="-1081314"/>
                    <a:satOff val="4338"/>
                    <a:lumOff val="-8931"/>
                  </a:schemeClr>
                </a:solidFill>
              </a:rPr>
              <a:t>comme</a:t>
            </a:r>
            <a:r>
              <a:rPr dirty="0">
                <a:solidFill>
                  <a:schemeClr val="accent4">
                    <a:hueOff val="-1081314"/>
                    <a:satOff val="4338"/>
                    <a:lumOff val="-8931"/>
                  </a:schemeClr>
                </a:solidFill>
              </a:rPr>
              <a:t> </a:t>
            </a:r>
            <a:r>
              <a:rPr dirty="0" err="1">
                <a:solidFill>
                  <a:schemeClr val="accent4">
                    <a:hueOff val="-1081314"/>
                    <a:satOff val="4338"/>
                    <a:lumOff val="-8931"/>
                  </a:schemeClr>
                </a:solidFill>
              </a:rPr>
              <a:t>victime</a:t>
            </a:r>
            <a:r>
              <a:rPr dirty="0">
                <a:solidFill>
                  <a:schemeClr val="accent4">
                    <a:hueOff val="-1081314"/>
                    <a:satOff val="4338"/>
                    <a:lumOff val="-8931"/>
                  </a:schemeClr>
                </a:solidFill>
              </a:rPr>
              <a:t>, </a:t>
            </a:r>
            <a:r>
              <a:rPr dirty="0" err="1">
                <a:solidFill>
                  <a:schemeClr val="accent4">
                    <a:hueOff val="-1081314"/>
                    <a:satOff val="4338"/>
                    <a:lumOff val="-8931"/>
                  </a:schemeClr>
                </a:solidFill>
              </a:rPr>
              <a:t>comme</a:t>
            </a:r>
            <a:r>
              <a:rPr dirty="0">
                <a:solidFill>
                  <a:schemeClr val="accent4">
                    <a:hueOff val="-1081314"/>
                    <a:satOff val="4338"/>
                    <a:lumOff val="-8931"/>
                  </a:schemeClr>
                </a:solidFill>
              </a:rPr>
              <a:t> </a:t>
            </a:r>
            <a:r>
              <a:rPr dirty="0" err="1">
                <a:solidFill>
                  <a:schemeClr val="accent4">
                    <a:hueOff val="-1081314"/>
                    <a:satOff val="4338"/>
                    <a:lumOff val="-8931"/>
                  </a:schemeClr>
                </a:solidFill>
              </a:rPr>
              <a:t>témoin</a:t>
            </a:r>
            <a:r>
              <a:rPr dirty="0">
                <a:solidFill>
                  <a:schemeClr val="accent4">
                    <a:hueOff val="-1081314"/>
                    <a:satOff val="4338"/>
                    <a:lumOff val="-8931"/>
                  </a:schemeClr>
                </a:solidFill>
              </a:rPr>
              <a:t> </a:t>
            </a:r>
            <a:r>
              <a:rPr dirty="0" err="1">
                <a:solidFill>
                  <a:schemeClr val="accent4">
                    <a:hueOff val="-1081314"/>
                    <a:satOff val="4338"/>
                    <a:lumOff val="-8931"/>
                  </a:schemeClr>
                </a:solidFill>
              </a:rPr>
              <a:t>ou</a:t>
            </a:r>
            <a:r>
              <a:rPr dirty="0">
                <a:solidFill>
                  <a:schemeClr val="accent4">
                    <a:hueOff val="-1081314"/>
                    <a:satOff val="4338"/>
                    <a:lumOff val="-8931"/>
                  </a:schemeClr>
                </a:solidFill>
              </a:rPr>
              <a:t> </a:t>
            </a:r>
            <a:r>
              <a:rPr dirty="0" err="1">
                <a:solidFill>
                  <a:schemeClr val="accent4">
                    <a:hueOff val="-1081314"/>
                    <a:satOff val="4338"/>
                    <a:lumOff val="-8931"/>
                  </a:schemeClr>
                </a:solidFill>
              </a:rPr>
              <a:t>comme</a:t>
            </a:r>
            <a:r>
              <a:rPr dirty="0">
                <a:solidFill>
                  <a:schemeClr val="accent4">
                    <a:hueOff val="-1081314"/>
                    <a:satOff val="4338"/>
                    <a:lumOff val="-8931"/>
                  </a:schemeClr>
                </a:solidFill>
              </a:rPr>
              <a:t> </a:t>
            </a:r>
            <a:r>
              <a:rPr dirty="0" err="1">
                <a:solidFill>
                  <a:schemeClr val="accent4">
                    <a:hueOff val="-1081314"/>
                    <a:satOff val="4338"/>
                    <a:lumOff val="-8931"/>
                  </a:schemeClr>
                </a:solidFill>
              </a:rPr>
              <a:t>acteur</a:t>
            </a:r>
            <a:r>
              <a:rPr dirty="0">
                <a:solidFill>
                  <a:schemeClr val="accent4">
                    <a:hueOff val="-1081314"/>
                    <a:satOff val="4338"/>
                    <a:lumOff val="-8931"/>
                  </a:schemeClr>
                </a:solidFill>
              </a:rPr>
              <a:t>. »  </a:t>
            </a:r>
            <a:r>
              <a:rPr dirty="0"/>
              <a:t>Louis </a:t>
            </a:r>
            <a:r>
              <a:rPr dirty="0" err="1"/>
              <a:t>Crocq</a:t>
            </a:r>
            <a:r>
              <a:rPr dirty="0"/>
              <a:t> (1999).</a:t>
            </a:r>
          </a:p>
        </p:txBody>
      </p:sp>
      <p:sp>
        <p:nvSpPr>
          <p:cNvPr id="2" name="ZoneTexte 1">
            <a:extLst>
              <a:ext uri="{FF2B5EF4-FFF2-40B4-BE49-F238E27FC236}">
                <a16:creationId xmlns:a16="http://schemas.microsoft.com/office/drawing/2014/main" id="{EF0DB254-A8D3-021D-C938-01D2C9B195C3}"/>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5936375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Un évènement traumatique est :"/>
          <p:cNvSpPr txBox="1">
            <a:spLocks noGrp="1"/>
          </p:cNvSpPr>
          <p:nvPr>
            <p:ph type="title"/>
          </p:nvPr>
        </p:nvSpPr>
        <p:spPr>
          <a:xfrm>
            <a:off x="1689100" y="355600"/>
            <a:ext cx="21005800" cy="1833585"/>
          </a:xfrm>
          <a:prstGeom prst="rect">
            <a:avLst/>
          </a:prstGeom>
        </p:spPr>
        <p:txBody>
          <a:bodyPr/>
          <a:lstStyle>
            <a:lvl1pPr>
              <a:defRPr sz="5400">
                <a:latin typeface="Helvetica Neue"/>
                <a:ea typeface="Helvetica Neue"/>
                <a:cs typeface="Helvetica Neue"/>
                <a:sym typeface="Helvetica Neue"/>
              </a:defRPr>
            </a:lvl1pPr>
          </a:lstStyle>
          <a:p>
            <a:r>
              <a:rPr dirty="0"/>
              <a:t>Un </a:t>
            </a:r>
            <a:r>
              <a:rPr dirty="0" err="1"/>
              <a:t>évènement</a:t>
            </a:r>
            <a:r>
              <a:rPr dirty="0"/>
              <a:t> </a:t>
            </a:r>
            <a:r>
              <a:rPr dirty="0" err="1"/>
              <a:t>traumatique</a:t>
            </a:r>
            <a:r>
              <a:rPr dirty="0"/>
              <a:t> </a:t>
            </a:r>
            <a:r>
              <a:rPr dirty="0" err="1"/>
              <a:t>est</a:t>
            </a:r>
            <a:r>
              <a:rPr dirty="0"/>
              <a:t> : </a:t>
            </a:r>
          </a:p>
        </p:txBody>
      </p:sp>
      <p:sp>
        <p:nvSpPr>
          <p:cNvPr id="219" name="Modifier : 2 clics"/>
          <p:cNvSpPr txBox="1">
            <a:spLocks noGrp="1"/>
          </p:cNvSpPr>
          <p:nvPr>
            <p:ph type="body" sz="quarter" idx="1"/>
          </p:nvPr>
        </p:nvSpPr>
        <p:spPr>
          <a:xfrm>
            <a:off x="1689100" y="4629310"/>
            <a:ext cx="4375097" cy="5393167"/>
          </a:xfrm>
          <a:prstGeom prst="rect">
            <a:avLst/>
          </a:prstGeom>
        </p:spPr>
        <p:txBody>
          <a:bodyPr/>
          <a:lstStyle/>
          <a:p>
            <a:endParaRPr/>
          </a:p>
        </p:txBody>
      </p:sp>
      <p:pic>
        <p:nvPicPr>
          <p:cNvPr id="220" name="Image" descr="Image"/>
          <p:cNvPicPr>
            <a:picLocks noChangeAspect="1"/>
          </p:cNvPicPr>
          <p:nvPr/>
        </p:nvPicPr>
        <p:blipFill>
          <a:blip r:embed="rId2"/>
          <a:stretch>
            <a:fillRect/>
          </a:stretch>
        </p:blipFill>
        <p:spPr>
          <a:xfrm>
            <a:off x="674424" y="4629310"/>
            <a:ext cx="5393167" cy="5393167"/>
          </a:xfrm>
          <a:prstGeom prst="rect">
            <a:avLst/>
          </a:prstGeom>
          <a:ln w="12700">
            <a:miter lim="400000"/>
          </a:ln>
        </p:spPr>
      </p:pic>
      <p:sp>
        <p:nvSpPr>
          <p:cNvPr id="221" name="Un évènement extérieur au sujet et imprévisible, une expérience souvent brutale, soudaine et grave.…"/>
          <p:cNvSpPr txBox="1"/>
          <p:nvPr/>
        </p:nvSpPr>
        <p:spPr>
          <a:xfrm>
            <a:off x="6328429" y="3012084"/>
            <a:ext cx="17479843" cy="95714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spcBef>
                <a:spcPts val="5900"/>
              </a:spcBef>
              <a:defRPr sz="4800" b="0"/>
            </a:pPr>
            <a:r>
              <a:t>Un </a:t>
            </a:r>
            <a:r>
              <a:rPr>
                <a:solidFill>
                  <a:schemeClr val="accent4">
                    <a:hueOff val="-1081314"/>
                    <a:satOff val="4338"/>
                    <a:lumOff val="-8931"/>
                  </a:schemeClr>
                </a:solidFill>
              </a:rPr>
              <a:t>évènement</a:t>
            </a:r>
            <a:r>
              <a:t> extérieur au sujet et </a:t>
            </a:r>
            <a:r>
              <a:rPr>
                <a:solidFill>
                  <a:schemeClr val="accent4">
                    <a:hueOff val="-1081314"/>
                    <a:satOff val="4338"/>
                    <a:lumOff val="-8931"/>
                  </a:schemeClr>
                </a:solidFill>
              </a:rPr>
              <a:t>imprévisible, </a:t>
            </a:r>
            <a:r>
              <a:t>une</a:t>
            </a:r>
            <a:r>
              <a:rPr>
                <a:solidFill>
                  <a:schemeClr val="accent4">
                    <a:hueOff val="-1081314"/>
                    <a:satOff val="4338"/>
                    <a:lumOff val="-8931"/>
                  </a:schemeClr>
                </a:solidFill>
              </a:rPr>
              <a:t> </a:t>
            </a:r>
            <a:r>
              <a:t>expérience souvent brutale, soudaine et grave. </a:t>
            </a:r>
          </a:p>
          <a:p>
            <a:pPr marL="1270000" lvl="1" indent="-635000" algn="just">
              <a:spcBef>
                <a:spcPts val="5900"/>
              </a:spcBef>
              <a:buSzPct val="125000"/>
              <a:buChar char="•"/>
              <a:defRPr sz="4800" b="0"/>
            </a:pPr>
            <a:r>
              <a:t>Qui constitue une </a:t>
            </a:r>
            <a:r>
              <a:rPr>
                <a:solidFill>
                  <a:schemeClr val="accent4">
                    <a:hueOff val="-1081314"/>
                    <a:satOff val="4338"/>
                    <a:lumOff val="-8931"/>
                  </a:schemeClr>
                </a:solidFill>
              </a:rPr>
              <a:t>menace pour la vie, ou une menace pour l’intégrité physique et/ou psychique </a:t>
            </a:r>
            <a:r>
              <a:t>pour soi ou pour un proche. </a:t>
            </a:r>
          </a:p>
          <a:p>
            <a:pPr marL="1270000" lvl="1" indent="-635000" algn="just">
              <a:spcBef>
                <a:spcPts val="5900"/>
              </a:spcBef>
              <a:buSzPct val="125000"/>
              <a:buChar char="•"/>
              <a:defRPr sz="4800" b="0"/>
            </a:pPr>
            <a:r>
              <a:t>Avec sur le plan des émotions, une peur intense, (</a:t>
            </a:r>
            <a:r>
              <a:rPr>
                <a:solidFill>
                  <a:schemeClr val="accent4">
                    <a:hueOff val="-1081314"/>
                    <a:satOff val="4338"/>
                    <a:lumOff val="-8931"/>
                  </a:schemeClr>
                </a:solidFill>
              </a:rPr>
              <a:t>effroi</a:t>
            </a:r>
            <a:r>
              <a:t>), un </a:t>
            </a:r>
            <a:r>
              <a:rPr>
                <a:solidFill>
                  <a:schemeClr val="accent4">
                    <a:hueOff val="-1081314"/>
                    <a:satOff val="4338"/>
                    <a:lumOff val="-8931"/>
                  </a:schemeClr>
                </a:solidFill>
              </a:rPr>
              <a:t>sentiment d’impuissance, d’horreur, de honte </a:t>
            </a:r>
            <a:r>
              <a:t>face à l’évènement.</a:t>
            </a:r>
          </a:p>
          <a:p>
            <a:pPr marL="1270000" lvl="1" indent="-635000" algn="just">
              <a:spcBef>
                <a:spcPts val="5900"/>
              </a:spcBef>
              <a:buSzPct val="125000"/>
              <a:buChar char="•"/>
              <a:defRPr sz="4800" b="0"/>
            </a:pPr>
            <a:r>
              <a:t>Une </a:t>
            </a:r>
            <a:r>
              <a:rPr>
                <a:solidFill>
                  <a:schemeClr val="accent4">
                    <a:hueOff val="-1081314"/>
                    <a:satOff val="4338"/>
                    <a:lumOff val="-8931"/>
                  </a:schemeClr>
                </a:solidFill>
              </a:rPr>
              <a:t>perturbation aiguë des schémas de vie</a:t>
            </a:r>
            <a:r>
              <a:t>, (croyances de base, carte du monde).</a:t>
            </a:r>
          </a:p>
        </p:txBody>
      </p:sp>
      <p:sp>
        <p:nvSpPr>
          <p:cNvPr id="2" name="ZoneTexte 1">
            <a:extLst>
              <a:ext uri="{FF2B5EF4-FFF2-40B4-BE49-F238E27FC236}">
                <a16:creationId xmlns:a16="http://schemas.microsoft.com/office/drawing/2014/main" id="{0A9173EF-D9E4-3AB9-5641-FBE74E968EA5}"/>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577999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Vivre un évènement traumatique n’implique pas forcément le développement de troubles post traumatiques.…"/>
          <p:cNvSpPr txBox="1">
            <a:spLocks noGrp="1"/>
          </p:cNvSpPr>
          <p:nvPr>
            <p:ph type="body" idx="1"/>
          </p:nvPr>
        </p:nvSpPr>
        <p:spPr>
          <a:prstGeom prst="rect">
            <a:avLst/>
          </a:prstGeom>
        </p:spPr>
        <p:txBody>
          <a:bodyPr/>
          <a:lstStyle/>
          <a:p>
            <a:pPr algn="just">
              <a:defRPr>
                <a:solidFill>
                  <a:schemeClr val="accent4">
                    <a:hueOff val="-1081314"/>
                    <a:satOff val="4338"/>
                    <a:lumOff val="-8931"/>
                  </a:schemeClr>
                </a:solidFill>
              </a:defRPr>
            </a:pPr>
            <a:r>
              <a:rPr dirty="0"/>
              <a:t>Vivre un évènement traumatique n’implique pas forcément le développement de troubles post traumatiques.</a:t>
            </a:r>
          </a:p>
          <a:p>
            <a:pPr algn="just"/>
            <a:r>
              <a:rPr dirty="0"/>
              <a:t>Dans la majorité des situations, l’être humain </a:t>
            </a:r>
            <a:r>
              <a:rPr dirty="0">
                <a:solidFill>
                  <a:schemeClr val="accent4">
                    <a:hueOff val="-1081314"/>
                    <a:satOff val="4338"/>
                    <a:lumOff val="-8931"/>
                  </a:schemeClr>
                </a:solidFill>
              </a:rPr>
              <a:t>récupère spontanément</a:t>
            </a:r>
            <a:r>
              <a:rPr dirty="0"/>
              <a:t> : capacité naturelle d’adaptation aux difficultés de la vie. </a:t>
            </a:r>
          </a:p>
          <a:p>
            <a:pPr algn="just"/>
            <a:r>
              <a:rPr dirty="0">
                <a:solidFill>
                  <a:schemeClr val="accent4">
                    <a:hueOff val="-1081314"/>
                    <a:satOff val="4338"/>
                    <a:lumOff val="-8931"/>
                  </a:schemeClr>
                </a:solidFill>
              </a:rPr>
              <a:t>75 %</a:t>
            </a:r>
            <a:r>
              <a:rPr dirty="0"/>
              <a:t> des personnes qui vivent un évènement potentiellement traumatique se relèvent de la phase de vulnérabilité sans symptôme, (ne développent pas de troubles post traumatiques).</a:t>
            </a:r>
          </a:p>
          <a:p>
            <a:pPr algn="just"/>
            <a:r>
              <a:rPr dirty="0"/>
              <a:t>L’évènement est inscrit dans le </a:t>
            </a:r>
            <a:r>
              <a:rPr dirty="0">
                <a:solidFill>
                  <a:schemeClr val="accent4">
                    <a:hueOff val="-1081314"/>
                    <a:satOff val="4338"/>
                    <a:lumOff val="-8931"/>
                  </a:schemeClr>
                </a:solidFill>
              </a:rPr>
              <a:t>passé,</a:t>
            </a:r>
            <a:r>
              <a:rPr dirty="0"/>
              <a:t> la personne peut en parler (</a:t>
            </a:r>
            <a:r>
              <a:rPr dirty="0">
                <a:solidFill>
                  <a:schemeClr val="accent4">
                    <a:hueOff val="-1081314"/>
                    <a:satOff val="4338"/>
                    <a:lumOff val="-8931"/>
                  </a:schemeClr>
                </a:solidFill>
              </a:rPr>
              <a:t>récit possible</a:t>
            </a:r>
            <a:r>
              <a:rPr dirty="0"/>
              <a:t>) avec un corps apaisé (</a:t>
            </a:r>
            <a:r>
              <a:rPr dirty="0">
                <a:solidFill>
                  <a:schemeClr val="accent4">
                    <a:hueOff val="-1081314"/>
                    <a:satOff val="4338"/>
                    <a:lumOff val="-8931"/>
                  </a:schemeClr>
                </a:solidFill>
              </a:rPr>
              <a:t>sans débordement</a:t>
            </a:r>
            <a:r>
              <a:rPr dirty="0"/>
              <a:t>), l’expérience est partageable y compris au niveau des émotions.</a:t>
            </a:r>
          </a:p>
        </p:txBody>
      </p:sp>
      <p:sp>
        <p:nvSpPr>
          <p:cNvPr id="2" name="ZoneTexte 1">
            <a:extLst>
              <a:ext uri="{FF2B5EF4-FFF2-40B4-BE49-F238E27FC236}">
                <a16:creationId xmlns:a16="http://schemas.microsoft.com/office/drawing/2014/main" id="{877D57E7-7346-8D0B-7A53-C9C521CC88FC}"/>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78039489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LE TRAUMATISME VICARIANT"/>
          <p:cNvSpPr txBox="1">
            <a:spLocks noGrp="1"/>
          </p:cNvSpPr>
          <p:nvPr>
            <p:ph type="title"/>
          </p:nvPr>
        </p:nvSpPr>
        <p:spPr>
          <a:prstGeom prst="rect">
            <a:avLst/>
          </a:prstGeom>
        </p:spPr>
        <p:txBody>
          <a:bodyPr>
            <a:normAutofit/>
          </a:bodyPr>
          <a:lstStyle>
            <a:lvl1pPr>
              <a:spcBef>
                <a:spcPts val="4500"/>
              </a:spcBef>
              <a:defRPr sz="8300">
                <a:solidFill>
                  <a:schemeClr val="accent1">
                    <a:hueOff val="114395"/>
                    <a:lumOff val="-24975"/>
                  </a:schemeClr>
                </a:solidFill>
                <a:latin typeface="Times New Roman"/>
                <a:ea typeface="Times New Roman"/>
                <a:cs typeface="Times New Roman"/>
                <a:sym typeface="Times New Roman"/>
              </a:defRPr>
            </a:lvl1pPr>
          </a:lstStyle>
          <a:p>
            <a:r>
              <a:rPr sz="6000" dirty="0">
                <a:latin typeface="+mj-lt"/>
              </a:rPr>
              <a:t>LE TRAUMATISME VICARIANT</a:t>
            </a:r>
          </a:p>
        </p:txBody>
      </p:sp>
      <p:sp>
        <p:nvSpPr>
          <p:cNvPr id="278" name="Traumatisme vicariant : blessures émotionnelles qui touchent les professionnels en lien avec des personnes traumatisées, résultant de l’engagement authentique et empathique.…"/>
          <p:cNvSpPr txBox="1">
            <a:spLocks noGrp="1"/>
          </p:cNvSpPr>
          <p:nvPr>
            <p:ph type="body" idx="1"/>
          </p:nvPr>
        </p:nvSpPr>
        <p:spPr>
          <a:prstGeom prst="rect">
            <a:avLst/>
          </a:prstGeom>
        </p:spPr>
        <p:txBody>
          <a:bodyPr/>
          <a:lstStyle/>
          <a:p>
            <a:pPr marL="806979" indent="-806979" algn="just">
              <a:defRPr>
                <a:solidFill>
                  <a:schemeClr val="accent4">
                    <a:hueOff val="-1081314"/>
                    <a:satOff val="4338"/>
                    <a:lumOff val="-8931"/>
                  </a:schemeClr>
                </a:solidFill>
              </a:defRPr>
            </a:pPr>
            <a:r>
              <a:rPr sz="6100" dirty="0" err="1"/>
              <a:t>Traumatisme</a:t>
            </a:r>
            <a:r>
              <a:rPr sz="6100" dirty="0"/>
              <a:t> vicariant : </a:t>
            </a:r>
            <a:r>
              <a:rPr dirty="0" err="1">
                <a:solidFill>
                  <a:srgbClr val="000000"/>
                </a:solidFill>
              </a:rPr>
              <a:t>blessures</a:t>
            </a:r>
            <a:r>
              <a:rPr dirty="0">
                <a:solidFill>
                  <a:srgbClr val="000000"/>
                </a:solidFill>
              </a:rPr>
              <a:t> </a:t>
            </a:r>
            <a:r>
              <a:rPr dirty="0" err="1">
                <a:solidFill>
                  <a:srgbClr val="000000"/>
                </a:solidFill>
              </a:rPr>
              <a:t>émotionnelles</a:t>
            </a:r>
            <a:r>
              <a:rPr dirty="0">
                <a:solidFill>
                  <a:srgbClr val="000000"/>
                </a:solidFill>
              </a:rPr>
              <a:t> qui </a:t>
            </a:r>
            <a:r>
              <a:rPr dirty="0" err="1">
                <a:solidFill>
                  <a:srgbClr val="000000"/>
                </a:solidFill>
              </a:rPr>
              <a:t>touchent</a:t>
            </a:r>
            <a:r>
              <a:rPr dirty="0">
                <a:solidFill>
                  <a:srgbClr val="000000"/>
                </a:solidFill>
              </a:rPr>
              <a:t> les </a:t>
            </a:r>
            <a:r>
              <a:rPr dirty="0" err="1">
                <a:solidFill>
                  <a:srgbClr val="000000"/>
                </a:solidFill>
              </a:rPr>
              <a:t>professionnels</a:t>
            </a:r>
            <a:r>
              <a:rPr dirty="0">
                <a:solidFill>
                  <a:srgbClr val="000000"/>
                </a:solidFill>
              </a:rPr>
              <a:t> </a:t>
            </a:r>
            <a:r>
              <a:rPr dirty="0" err="1">
                <a:solidFill>
                  <a:srgbClr val="000000"/>
                </a:solidFill>
              </a:rPr>
              <a:t>en</a:t>
            </a:r>
            <a:r>
              <a:rPr dirty="0">
                <a:solidFill>
                  <a:srgbClr val="000000"/>
                </a:solidFill>
              </a:rPr>
              <a:t> lien avec des </a:t>
            </a:r>
            <a:r>
              <a:rPr dirty="0" err="1">
                <a:solidFill>
                  <a:srgbClr val="000000"/>
                </a:solidFill>
              </a:rPr>
              <a:t>personnes</a:t>
            </a:r>
            <a:r>
              <a:rPr dirty="0">
                <a:solidFill>
                  <a:srgbClr val="000000"/>
                </a:solidFill>
              </a:rPr>
              <a:t> </a:t>
            </a:r>
            <a:r>
              <a:rPr dirty="0" err="1">
                <a:solidFill>
                  <a:srgbClr val="000000"/>
                </a:solidFill>
              </a:rPr>
              <a:t>traumatisées</a:t>
            </a:r>
            <a:r>
              <a:rPr dirty="0">
                <a:solidFill>
                  <a:srgbClr val="000000"/>
                </a:solidFill>
              </a:rPr>
              <a:t>, </a:t>
            </a:r>
            <a:r>
              <a:rPr dirty="0" err="1">
                <a:solidFill>
                  <a:srgbClr val="000000"/>
                </a:solidFill>
              </a:rPr>
              <a:t>résultant</a:t>
            </a:r>
            <a:r>
              <a:rPr dirty="0">
                <a:solidFill>
                  <a:srgbClr val="000000"/>
                </a:solidFill>
              </a:rPr>
              <a:t> de </a:t>
            </a:r>
            <a:r>
              <a:rPr dirty="0" err="1">
                <a:solidFill>
                  <a:srgbClr val="000000"/>
                </a:solidFill>
              </a:rPr>
              <a:t>l’engagement</a:t>
            </a:r>
            <a:r>
              <a:rPr dirty="0">
                <a:solidFill>
                  <a:srgbClr val="000000"/>
                </a:solidFill>
              </a:rPr>
              <a:t> </a:t>
            </a:r>
            <a:r>
              <a:rPr dirty="0" err="1">
                <a:solidFill>
                  <a:srgbClr val="000000"/>
                </a:solidFill>
              </a:rPr>
              <a:t>authentique</a:t>
            </a:r>
            <a:r>
              <a:rPr dirty="0">
                <a:solidFill>
                  <a:srgbClr val="000000"/>
                </a:solidFill>
              </a:rPr>
              <a:t> et </a:t>
            </a:r>
            <a:r>
              <a:rPr dirty="0" err="1">
                <a:solidFill>
                  <a:srgbClr val="000000"/>
                </a:solidFill>
              </a:rPr>
              <a:t>empathique</a:t>
            </a:r>
            <a:r>
              <a:rPr dirty="0">
                <a:solidFill>
                  <a:srgbClr val="000000"/>
                </a:solidFill>
              </a:rPr>
              <a:t>.</a:t>
            </a:r>
          </a:p>
          <a:p>
            <a:pPr lvl="1" algn="just">
              <a:defRPr>
                <a:solidFill>
                  <a:schemeClr val="accent4">
                    <a:hueOff val="-1081314"/>
                    <a:satOff val="4338"/>
                    <a:lumOff val="-8931"/>
                  </a:schemeClr>
                </a:solidFill>
              </a:defRPr>
            </a:pPr>
            <a:r>
              <a:rPr dirty="0" err="1">
                <a:solidFill>
                  <a:srgbClr val="000000"/>
                </a:solidFill>
              </a:rPr>
              <a:t>Phénomène</a:t>
            </a:r>
            <a:r>
              <a:rPr dirty="0">
                <a:solidFill>
                  <a:srgbClr val="000000"/>
                </a:solidFill>
              </a:rPr>
              <a:t> de </a:t>
            </a:r>
            <a:r>
              <a:rPr dirty="0"/>
              <a:t>contamination </a:t>
            </a:r>
            <a:r>
              <a:rPr dirty="0" err="1"/>
              <a:t>psychique</a:t>
            </a:r>
            <a:r>
              <a:rPr dirty="0"/>
              <a:t> </a:t>
            </a:r>
            <a:r>
              <a:rPr dirty="0" err="1">
                <a:solidFill>
                  <a:srgbClr val="000000"/>
                </a:solidFill>
              </a:rPr>
              <a:t>en</a:t>
            </a:r>
            <a:r>
              <a:rPr dirty="0">
                <a:solidFill>
                  <a:srgbClr val="000000"/>
                </a:solidFill>
              </a:rPr>
              <a:t> </a:t>
            </a:r>
            <a:r>
              <a:rPr dirty="0" err="1">
                <a:solidFill>
                  <a:srgbClr val="000000"/>
                </a:solidFill>
              </a:rPr>
              <a:t>cas</a:t>
            </a:r>
            <a:r>
              <a:rPr dirty="0">
                <a:solidFill>
                  <a:srgbClr val="000000"/>
                </a:solidFill>
              </a:rPr>
              <a:t> </a:t>
            </a:r>
            <a:r>
              <a:rPr dirty="0" err="1">
                <a:solidFill>
                  <a:srgbClr val="000000"/>
                </a:solidFill>
              </a:rPr>
              <a:t>d’investissement</a:t>
            </a:r>
            <a:r>
              <a:rPr dirty="0">
                <a:solidFill>
                  <a:srgbClr val="000000"/>
                </a:solidFill>
              </a:rPr>
              <a:t> </a:t>
            </a:r>
            <a:r>
              <a:rPr dirty="0" err="1">
                <a:solidFill>
                  <a:srgbClr val="000000"/>
                </a:solidFill>
              </a:rPr>
              <a:t>excessif</a:t>
            </a:r>
            <a:r>
              <a:rPr dirty="0">
                <a:solidFill>
                  <a:srgbClr val="000000"/>
                </a:solidFill>
              </a:rPr>
              <a:t> dans la durée, </a:t>
            </a:r>
            <a:r>
              <a:rPr dirty="0" err="1">
                <a:solidFill>
                  <a:srgbClr val="000000"/>
                </a:solidFill>
              </a:rPr>
              <a:t>d’épuisement</a:t>
            </a:r>
            <a:r>
              <a:rPr dirty="0">
                <a:solidFill>
                  <a:srgbClr val="000000"/>
                </a:solidFill>
              </a:rPr>
              <a:t>, </a:t>
            </a:r>
            <a:r>
              <a:rPr dirty="0" err="1">
                <a:solidFill>
                  <a:srgbClr val="000000"/>
                </a:solidFill>
              </a:rPr>
              <a:t>mais</a:t>
            </a:r>
            <a:r>
              <a:rPr dirty="0">
                <a:solidFill>
                  <a:srgbClr val="000000"/>
                </a:solidFill>
              </a:rPr>
              <a:t> </a:t>
            </a:r>
            <a:r>
              <a:rPr dirty="0" err="1">
                <a:solidFill>
                  <a:srgbClr val="000000"/>
                </a:solidFill>
              </a:rPr>
              <a:t>aussi</a:t>
            </a:r>
            <a:r>
              <a:rPr dirty="0">
                <a:solidFill>
                  <a:srgbClr val="000000"/>
                </a:solidFill>
              </a:rPr>
              <a:t> de </a:t>
            </a:r>
            <a:r>
              <a:rPr dirty="0" err="1">
                <a:solidFill>
                  <a:srgbClr val="000000"/>
                </a:solidFill>
              </a:rPr>
              <a:t>résonance</a:t>
            </a:r>
            <a:r>
              <a:rPr dirty="0">
                <a:solidFill>
                  <a:srgbClr val="000000"/>
                </a:solidFill>
              </a:rPr>
              <a:t> </a:t>
            </a:r>
            <a:r>
              <a:rPr dirty="0" err="1">
                <a:solidFill>
                  <a:srgbClr val="000000"/>
                </a:solidFill>
              </a:rPr>
              <a:t>personnelle</a:t>
            </a:r>
            <a:r>
              <a:rPr dirty="0">
                <a:solidFill>
                  <a:srgbClr val="000000"/>
                </a:solidFill>
              </a:rPr>
              <a:t> </a:t>
            </a:r>
            <a:r>
              <a:rPr dirty="0" err="1">
                <a:solidFill>
                  <a:srgbClr val="000000"/>
                </a:solidFill>
              </a:rPr>
              <a:t>implicite</a:t>
            </a:r>
            <a:r>
              <a:rPr dirty="0">
                <a:solidFill>
                  <a:srgbClr val="000000"/>
                </a:solidFill>
              </a:rPr>
              <a:t> (inconnue).</a:t>
            </a:r>
          </a:p>
          <a:p>
            <a:pPr lvl="1" algn="just"/>
            <a:r>
              <a:rPr dirty="0" err="1"/>
              <a:t>L’impuissance</a:t>
            </a:r>
            <a:r>
              <a:rPr dirty="0"/>
              <a:t> et le </a:t>
            </a:r>
            <a:r>
              <a:rPr dirty="0" err="1"/>
              <a:t>désespoir</a:t>
            </a:r>
            <a:r>
              <a:rPr dirty="0"/>
              <a:t> du patient </a:t>
            </a:r>
            <a:r>
              <a:rPr dirty="0" err="1"/>
              <a:t>peut</a:t>
            </a:r>
            <a:r>
              <a:rPr dirty="0"/>
              <a:t> </a:t>
            </a:r>
            <a:r>
              <a:rPr dirty="0" err="1"/>
              <a:t>envahir</a:t>
            </a:r>
            <a:r>
              <a:rPr dirty="0"/>
              <a:t> le </a:t>
            </a:r>
            <a:r>
              <a:rPr dirty="0" err="1"/>
              <a:t>professionnel</a:t>
            </a:r>
            <a:r>
              <a:rPr dirty="0"/>
              <a:t> qui </a:t>
            </a:r>
            <a:r>
              <a:rPr dirty="0" err="1"/>
              <a:t>perd</a:t>
            </a:r>
            <a:r>
              <a:rPr dirty="0"/>
              <a:t> la perspective du </a:t>
            </a:r>
            <a:r>
              <a:rPr dirty="0" err="1"/>
              <a:t>présent</a:t>
            </a:r>
            <a:r>
              <a:rPr dirty="0"/>
              <a:t> et de </a:t>
            </a:r>
            <a:r>
              <a:rPr dirty="0" err="1"/>
              <a:t>l’avenir</a:t>
            </a:r>
            <a:r>
              <a:rPr dirty="0"/>
              <a:t>. </a:t>
            </a:r>
          </a:p>
        </p:txBody>
      </p:sp>
      <p:sp>
        <p:nvSpPr>
          <p:cNvPr id="2" name="ZoneTexte 1">
            <a:extLst>
              <a:ext uri="{FF2B5EF4-FFF2-40B4-BE49-F238E27FC236}">
                <a16:creationId xmlns:a16="http://schemas.microsoft.com/office/drawing/2014/main" id="{1C77477D-195A-9EB3-E18C-E0CD6F03FE62}"/>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37540554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Espace réservé du texte 2"/>
          <p:cNvSpPr txBox="1">
            <a:spLocks noGrp="1"/>
          </p:cNvSpPr>
          <p:nvPr>
            <p:ph type="body" idx="1"/>
          </p:nvPr>
        </p:nvSpPr>
        <p:spPr>
          <a:prstGeom prst="rect">
            <a:avLst/>
          </a:prstGeom>
        </p:spPr>
        <p:txBody>
          <a:bodyPr/>
          <a:lstStyle/>
          <a:p>
            <a:pPr marL="628650" indent="-628650" algn="just" defTabSz="817244">
              <a:lnSpc>
                <a:spcPct val="81000"/>
              </a:lnSpc>
              <a:spcBef>
                <a:spcPts val="5800"/>
              </a:spcBef>
              <a:defRPr sz="4752" i="1">
                <a:latin typeface="Calibri"/>
                <a:ea typeface="Calibri"/>
                <a:cs typeface="Calibri"/>
                <a:sym typeface="Calibri"/>
              </a:defRPr>
            </a:pPr>
            <a:r>
              <a:rPr dirty="0">
                <a:latin typeface="Helvetica Neue"/>
                <a:ea typeface="Helvetica Neue"/>
                <a:cs typeface="Helvetica Neue"/>
                <a:sym typeface="Helvetica Neue"/>
              </a:rPr>
              <a:t>Le </a:t>
            </a:r>
            <a:r>
              <a:rPr dirty="0" err="1">
                <a:latin typeface="Helvetica Neue"/>
                <a:ea typeface="Helvetica Neue"/>
                <a:cs typeface="Helvetica Neue"/>
                <a:sym typeface="Helvetica Neue"/>
              </a:rPr>
              <a:t>terme</a:t>
            </a:r>
            <a:r>
              <a:rPr dirty="0">
                <a:latin typeface="Helvetica Neue"/>
                <a:ea typeface="Helvetica Neue"/>
                <a:cs typeface="Helvetica Neue"/>
                <a:sym typeface="Helvetica Neue"/>
              </a:rPr>
              <a:t> « </a:t>
            </a:r>
            <a:r>
              <a:rPr b="1" dirty="0">
                <a:latin typeface="Helvetica Neue"/>
                <a:ea typeface="Helvetica Neue"/>
                <a:cs typeface="Helvetica Neue"/>
                <a:sym typeface="Helvetica Neue"/>
              </a:rPr>
              <a:t>vicariant</a:t>
            </a:r>
            <a:r>
              <a:rPr dirty="0">
                <a:latin typeface="Helvetica Neue"/>
                <a:ea typeface="Helvetica Neue"/>
                <a:cs typeface="Helvetica Neue"/>
                <a:sym typeface="Helvetica Neue"/>
              </a:rPr>
              <a:t> », </a:t>
            </a:r>
            <a:r>
              <a:rPr dirty="0" err="1">
                <a:latin typeface="Helvetica Neue"/>
                <a:ea typeface="Helvetica Neue"/>
                <a:cs typeface="Helvetica Neue"/>
                <a:sym typeface="Helvetica Neue"/>
              </a:rPr>
              <a:t>issu</a:t>
            </a:r>
            <a:r>
              <a:rPr dirty="0">
                <a:latin typeface="Helvetica Neue"/>
                <a:ea typeface="Helvetica Neue"/>
                <a:cs typeface="Helvetica Neue"/>
                <a:sym typeface="Helvetica Neue"/>
              </a:rPr>
              <a:t> du </a:t>
            </a:r>
            <a:r>
              <a:rPr dirty="0" err="1">
                <a:latin typeface="Helvetica Neue"/>
                <a:ea typeface="Helvetica Neue"/>
                <a:cs typeface="Helvetica Neue"/>
                <a:sym typeface="Helvetica Neue"/>
              </a:rPr>
              <a:t>latin</a:t>
            </a:r>
            <a:r>
              <a:rPr dirty="0">
                <a:latin typeface="Helvetica Neue"/>
                <a:ea typeface="Helvetica Neue"/>
                <a:cs typeface="Helvetica Neue"/>
                <a:sym typeface="Helvetica Neue"/>
              </a:rPr>
              <a:t> « </a:t>
            </a:r>
            <a:r>
              <a:rPr dirty="0" err="1">
                <a:latin typeface="Helvetica Neue"/>
                <a:ea typeface="Helvetica Neue"/>
                <a:cs typeface="Helvetica Neue"/>
                <a:sym typeface="Helvetica Neue"/>
              </a:rPr>
              <a:t>vicarius</a:t>
            </a:r>
            <a:r>
              <a:rPr dirty="0">
                <a:latin typeface="Helvetica Neue"/>
                <a:ea typeface="Helvetica Neue"/>
                <a:cs typeface="Helvetica Neue"/>
                <a:sym typeface="Helvetica Neue"/>
              </a:rPr>
              <a:t> », qui </a:t>
            </a:r>
            <a:r>
              <a:rPr dirty="0" err="1">
                <a:latin typeface="Helvetica Neue"/>
                <a:ea typeface="Helvetica Neue"/>
                <a:cs typeface="Helvetica Neue"/>
                <a:sym typeface="Helvetica Neue"/>
              </a:rPr>
              <a:t>prend</a:t>
            </a:r>
            <a:r>
              <a:rPr dirty="0">
                <a:latin typeface="Helvetica Neue"/>
                <a:ea typeface="Helvetica Neue"/>
                <a:cs typeface="Helvetica Neue"/>
                <a:sym typeface="Helvetica Neue"/>
              </a:rPr>
              <a:t> la place d’un </a:t>
            </a:r>
            <a:r>
              <a:rPr dirty="0" err="1">
                <a:latin typeface="Helvetica Neue"/>
                <a:ea typeface="Helvetica Neue"/>
                <a:cs typeface="Helvetica Neue"/>
                <a:sym typeface="Helvetica Neue"/>
              </a:rPr>
              <a:t>autre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désigne</a:t>
            </a:r>
            <a:r>
              <a:rPr dirty="0">
                <a:latin typeface="Helvetica Neue"/>
                <a:ea typeface="Helvetica Neue"/>
                <a:cs typeface="Helvetica Neue"/>
                <a:sym typeface="Helvetica Neue"/>
              </a:rPr>
              <a:t> un </a:t>
            </a:r>
            <a:r>
              <a:rPr dirty="0" err="1">
                <a:latin typeface="Helvetica Neue"/>
                <a:ea typeface="Helvetica Neue"/>
                <a:cs typeface="Helvetica Neue"/>
                <a:sym typeface="Helvetica Neue"/>
              </a:rPr>
              <a:t>organe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ou</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une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fonction</a:t>
            </a:r>
            <a:r>
              <a:rPr dirty="0">
                <a:latin typeface="Helvetica Neue"/>
                <a:ea typeface="Helvetica Neue"/>
                <a:cs typeface="Helvetica Neue"/>
                <a:sym typeface="Helvetica Neue"/>
              </a:rPr>
              <a:t> qui </a:t>
            </a:r>
            <a:r>
              <a:rPr dirty="0" err="1">
                <a:latin typeface="Helvetica Neue"/>
                <a:ea typeface="Helvetica Neue"/>
                <a:cs typeface="Helvetica Neue"/>
                <a:sym typeface="Helvetica Neue"/>
              </a:rPr>
              <a:t>joue</a:t>
            </a:r>
            <a:r>
              <a:rPr dirty="0">
                <a:latin typeface="Helvetica Neue"/>
                <a:ea typeface="Helvetica Neue"/>
                <a:cs typeface="Helvetica Neue"/>
                <a:sym typeface="Helvetica Neue"/>
              </a:rPr>
              <a:t> le </a:t>
            </a:r>
            <a:r>
              <a:rPr dirty="0" err="1">
                <a:latin typeface="Helvetica Neue"/>
                <a:ea typeface="Helvetica Neue"/>
                <a:cs typeface="Helvetica Neue"/>
                <a:sym typeface="Helvetica Neue"/>
              </a:rPr>
              <a:t>rôle</a:t>
            </a:r>
            <a:r>
              <a:rPr dirty="0">
                <a:latin typeface="Helvetica Neue"/>
                <a:ea typeface="Helvetica Neue"/>
                <a:cs typeface="Helvetica Neue"/>
                <a:sym typeface="Helvetica Neue"/>
              </a:rPr>
              <a:t> d’un </a:t>
            </a:r>
            <a:r>
              <a:rPr dirty="0" err="1">
                <a:latin typeface="Helvetica Neue"/>
                <a:ea typeface="Helvetica Neue"/>
                <a:cs typeface="Helvetica Neue"/>
                <a:sym typeface="Helvetica Neue"/>
              </a:rPr>
              <a:t>autre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organe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ou</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d’une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autre</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fonction</a:t>
            </a:r>
            <a:r>
              <a:rPr dirty="0">
                <a:latin typeface="Helvetica Neue"/>
                <a:ea typeface="Helvetica Neue"/>
                <a:cs typeface="Helvetica Neue"/>
                <a:sym typeface="Helvetica Neue"/>
              </a:rPr>
              <a:t> </a:t>
            </a:r>
            <a:r>
              <a:rPr dirty="0" err="1">
                <a:latin typeface="Helvetica Neue"/>
                <a:ea typeface="Helvetica Neue"/>
                <a:cs typeface="Helvetica Neue"/>
                <a:sym typeface="Helvetica Neue"/>
              </a:rPr>
              <a:t>déficients</a:t>
            </a:r>
            <a:r>
              <a:rPr dirty="0">
                <a:latin typeface="Helvetica Neue"/>
                <a:ea typeface="Helvetica Neue"/>
                <a:cs typeface="Helvetica Neue"/>
                <a:sym typeface="Helvetica Neue"/>
              </a:rPr>
              <a:t>. Par extension, il </a:t>
            </a:r>
            <a:r>
              <a:rPr dirty="0" err="1">
                <a:latin typeface="Helvetica Neue"/>
                <a:ea typeface="Helvetica Neue"/>
                <a:cs typeface="Helvetica Neue"/>
                <a:sym typeface="Helvetica Neue"/>
              </a:rPr>
              <a:t>désigne</a:t>
            </a:r>
            <a:r>
              <a:rPr dirty="0">
                <a:latin typeface="Helvetica Neue"/>
                <a:ea typeface="Helvetica Neue"/>
                <a:cs typeface="Helvetica Neue"/>
                <a:sym typeface="Helvetica Neue"/>
              </a:rPr>
              <a:t> </a:t>
            </a:r>
            <a:r>
              <a:rPr b="1" dirty="0" err="1">
                <a:latin typeface="Helvetica Neue"/>
                <a:ea typeface="Helvetica Neue"/>
                <a:cs typeface="Helvetica Neue"/>
                <a:sym typeface="Helvetica Neue"/>
              </a:rPr>
              <a:t>ce</a:t>
            </a:r>
            <a:r>
              <a:rPr b="1" dirty="0">
                <a:latin typeface="Helvetica Neue"/>
                <a:ea typeface="Helvetica Neue"/>
                <a:cs typeface="Helvetica Neue"/>
                <a:sym typeface="Helvetica Neue"/>
              </a:rPr>
              <a:t> qui </a:t>
            </a:r>
            <a:r>
              <a:rPr b="1" dirty="0" err="1">
                <a:latin typeface="Helvetica Neue"/>
                <a:ea typeface="Helvetica Neue"/>
                <a:cs typeface="Helvetica Neue"/>
                <a:sym typeface="Helvetica Neue"/>
              </a:rPr>
              <a:t>est</a:t>
            </a:r>
            <a:r>
              <a:rPr b="1" dirty="0">
                <a:latin typeface="Helvetica Neue"/>
                <a:ea typeface="Helvetica Neue"/>
                <a:cs typeface="Helvetica Neue"/>
                <a:sym typeface="Helvetica Neue"/>
              </a:rPr>
              <a:t> acquis </a:t>
            </a:r>
            <a:r>
              <a:rPr b="1" dirty="0" err="1">
                <a:latin typeface="Helvetica Neue"/>
                <a:ea typeface="Helvetica Neue"/>
                <a:cs typeface="Helvetica Neue"/>
                <a:sym typeface="Helvetica Neue"/>
              </a:rPr>
              <a:t>ou</a:t>
            </a:r>
            <a:r>
              <a:rPr b="1" dirty="0">
                <a:latin typeface="Helvetica Neue"/>
                <a:ea typeface="Helvetica Neue"/>
                <a:cs typeface="Helvetica Neue"/>
                <a:sym typeface="Helvetica Neue"/>
              </a:rPr>
              <a:t> </a:t>
            </a:r>
            <a:r>
              <a:rPr b="1" dirty="0" err="1">
                <a:latin typeface="Helvetica Neue"/>
                <a:ea typeface="Helvetica Neue"/>
                <a:cs typeface="Helvetica Neue"/>
                <a:sym typeface="Helvetica Neue"/>
              </a:rPr>
              <a:t>appris</a:t>
            </a:r>
            <a:r>
              <a:rPr b="1" dirty="0">
                <a:latin typeface="Helvetica Neue"/>
                <a:ea typeface="Helvetica Neue"/>
                <a:cs typeface="Helvetica Neue"/>
                <a:sym typeface="Helvetica Neue"/>
              </a:rPr>
              <a:t> par observation</a:t>
            </a:r>
            <a:r>
              <a:rPr dirty="0">
                <a:latin typeface="Helvetica Neue"/>
                <a:ea typeface="Helvetica Neue"/>
                <a:cs typeface="Helvetica Neue"/>
                <a:sym typeface="Helvetica Neue"/>
              </a:rPr>
              <a:t> (</a:t>
            </a:r>
            <a:r>
              <a:rPr i="0" dirty="0">
                <a:latin typeface="Helvetica Neue"/>
                <a:ea typeface="Helvetica Neue"/>
                <a:cs typeface="Helvetica Neue"/>
                <a:sym typeface="Helvetica Neue"/>
              </a:rPr>
              <a:t>E. </a:t>
            </a:r>
            <a:r>
              <a:rPr i="0" dirty="0" err="1">
                <a:latin typeface="Helvetica Neue"/>
                <a:ea typeface="Helvetica Neue"/>
                <a:cs typeface="Helvetica Neue"/>
                <a:sym typeface="Helvetica Neue"/>
              </a:rPr>
              <a:t>Josse</a:t>
            </a:r>
            <a:r>
              <a:rPr i="0" dirty="0">
                <a:latin typeface="Helvetica Neue"/>
                <a:ea typeface="Helvetica Neue"/>
                <a:cs typeface="Helvetica Neue"/>
                <a:sym typeface="Helvetica Neue"/>
              </a:rPr>
              <a:t>).</a:t>
            </a:r>
          </a:p>
          <a:p>
            <a:pPr marL="628650" indent="-628650" algn="just" defTabSz="817244">
              <a:lnSpc>
                <a:spcPct val="81000"/>
              </a:lnSpc>
              <a:spcBef>
                <a:spcPts val="5800"/>
              </a:spcBef>
              <a:defRPr sz="4752"/>
            </a:pPr>
            <a:r>
              <a:rPr dirty="0"/>
              <a:t>Le </a:t>
            </a:r>
            <a:r>
              <a:rPr dirty="0" err="1"/>
              <a:t>soignant</a:t>
            </a:r>
            <a:r>
              <a:rPr dirty="0"/>
              <a:t> </a:t>
            </a:r>
            <a:r>
              <a:rPr b="1" dirty="0" err="1"/>
              <a:t>mémorise</a:t>
            </a:r>
            <a:r>
              <a:rPr b="1" dirty="0"/>
              <a:t> les paroles </a:t>
            </a:r>
            <a:r>
              <a:rPr dirty="0"/>
              <a:t>du patient avec </a:t>
            </a:r>
            <a:r>
              <a:rPr b="1" dirty="0" err="1"/>
              <a:t>leur</a:t>
            </a:r>
            <a:r>
              <a:rPr b="1" dirty="0"/>
              <a:t> charge </a:t>
            </a:r>
            <a:r>
              <a:rPr b="1" dirty="0" err="1"/>
              <a:t>émotionnelle</a:t>
            </a:r>
            <a:r>
              <a:rPr dirty="0"/>
              <a:t>, il </a:t>
            </a:r>
            <a:r>
              <a:rPr dirty="0" err="1"/>
              <a:t>en</a:t>
            </a:r>
            <a:r>
              <a:rPr dirty="0"/>
              <a:t> </a:t>
            </a:r>
            <a:r>
              <a:rPr dirty="0" err="1"/>
              <a:t>constitue</a:t>
            </a:r>
            <a:r>
              <a:rPr dirty="0"/>
              <a:t> des souvenirs </a:t>
            </a:r>
            <a:r>
              <a:rPr dirty="0" err="1"/>
              <a:t>en</a:t>
            </a:r>
            <a:r>
              <a:rPr dirty="0"/>
              <a:t> se </a:t>
            </a:r>
            <a:r>
              <a:rPr dirty="0" err="1"/>
              <a:t>créant</a:t>
            </a:r>
            <a:r>
              <a:rPr dirty="0"/>
              <a:t> </a:t>
            </a:r>
            <a:r>
              <a:rPr b="1" dirty="0"/>
              <a:t>un film </a:t>
            </a:r>
            <a:r>
              <a:rPr b="1" dirty="0" err="1"/>
              <a:t>intérieur</a:t>
            </a:r>
            <a:r>
              <a:rPr b="1" dirty="0"/>
              <a:t> de </a:t>
            </a:r>
            <a:r>
              <a:rPr b="1" dirty="0" err="1"/>
              <a:t>ce</a:t>
            </a:r>
            <a:r>
              <a:rPr b="1" dirty="0"/>
              <a:t> </a:t>
            </a:r>
            <a:r>
              <a:rPr b="1" dirty="0" err="1"/>
              <a:t>qu’il</a:t>
            </a:r>
            <a:r>
              <a:rPr b="1" dirty="0"/>
              <a:t> </a:t>
            </a:r>
            <a:r>
              <a:rPr b="1" dirty="0" err="1"/>
              <a:t>entend</a:t>
            </a:r>
            <a:r>
              <a:rPr dirty="0"/>
              <a:t>. Il entre </a:t>
            </a:r>
            <a:r>
              <a:rPr dirty="0" err="1"/>
              <a:t>en</a:t>
            </a:r>
            <a:r>
              <a:rPr dirty="0"/>
              <a:t> </a:t>
            </a:r>
            <a:r>
              <a:rPr dirty="0" err="1"/>
              <a:t>résonnance</a:t>
            </a:r>
            <a:r>
              <a:rPr dirty="0"/>
              <a:t> avec le </a:t>
            </a:r>
            <a:r>
              <a:rPr dirty="0" err="1"/>
              <a:t>vécu</a:t>
            </a:r>
            <a:r>
              <a:rPr dirty="0"/>
              <a:t> du patient et par identification et contagion </a:t>
            </a:r>
            <a:r>
              <a:rPr dirty="0" err="1"/>
              <a:t>empathique</a:t>
            </a:r>
            <a:r>
              <a:rPr dirty="0"/>
              <a:t>, il </a:t>
            </a:r>
            <a:r>
              <a:rPr dirty="0" err="1"/>
              <a:t>finit</a:t>
            </a:r>
            <a:r>
              <a:rPr dirty="0"/>
              <a:t> par </a:t>
            </a:r>
            <a:r>
              <a:rPr dirty="0" err="1"/>
              <a:t>partager</a:t>
            </a:r>
            <a:r>
              <a:rPr dirty="0"/>
              <a:t> son </a:t>
            </a:r>
            <a:r>
              <a:rPr dirty="0" err="1"/>
              <a:t>insécurité</a:t>
            </a:r>
            <a:r>
              <a:rPr dirty="0"/>
              <a:t> et </a:t>
            </a:r>
            <a:r>
              <a:rPr dirty="0" err="1"/>
              <a:t>sa</a:t>
            </a:r>
            <a:r>
              <a:rPr dirty="0"/>
              <a:t> </a:t>
            </a:r>
            <a:r>
              <a:rPr dirty="0" err="1"/>
              <a:t>détresse</a:t>
            </a:r>
            <a:r>
              <a:rPr dirty="0"/>
              <a:t>.</a:t>
            </a:r>
          </a:p>
          <a:p>
            <a:pPr marL="628650" indent="-628650" algn="just" defTabSz="817244">
              <a:lnSpc>
                <a:spcPct val="81000"/>
              </a:lnSpc>
              <a:spcBef>
                <a:spcPts val="5800"/>
              </a:spcBef>
              <a:defRPr sz="4752"/>
            </a:pPr>
            <a:r>
              <a:rPr dirty="0" err="1"/>
              <a:t>Selon</a:t>
            </a:r>
            <a:r>
              <a:rPr dirty="0"/>
              <a:t> Ecker et al (2012), </a:t>
            </a:r>
            <a:r>
              <a:rPr b="1" dirty="0"/>
              <a:t>les </a:t>
            </a:r>
            <a:r>
              <a:rPr b="1" dirty="0" err="1"/>
              <a:t>centres</a:t>
            </a:r>
            <a:r>
              <a:rPr b="1" dirty="0"/>
              <a:t> </a:t>
            </a:r>
            <a:r>
              <a:rPr b="1" dirty="0" err="1"/>
              <a:t>émotionnels</a:t>
            </a:r>
            <a:r>
              <a:rPr b="1" dirty="0"/>
              <a:t> sous-</a:t>
            </a:r>
            <a:r>
              <a:rPr b="1" dirty="0" err="1"/>
              <a:t>corticaux</a:t>
            </a:r>
            <a:r>
              <a:rPr b="1" dirty="0"/>
              <a:t> </a:t>
            </a:r>
            <a:r>
              <a:rPr dirty="0"/>
              <a:t>ne font pas la </a:t>
            </a:r>
            <a:r>
              <a:rPr dirty="0" err="1"/>
              <a:t>différence</a:t>
            </a:r>
            <a:r>
              <a:rPr dirty="0"/>
              <a:t> entre </a:t>
            </a:r>
            <a:r>
              <a:rPr dirty="0" err="1"/>
              <a:t>nos</a:t>
            </a:r>
            <a:r>
              <a:rPr dirty="0"/>
              <a:t> perceptions internes et </a:t>
            </a:r>
            <a:r>
              <a:rPr dirty="0" err="1"/>
              <a:t>externes</a:t>
            </a:r>
            <a:r>
              <a:rPr dirty="0"/>
              <a:t> </a:t>
            </a:r>
            <a:r>
              <a:rPr dirty="0" err="1"/>
              <a:t>ainsi</a:t>
            </a:r>
            <a:r>
              <a:rPr dirty="0"/>
              <a:t> nous nous </a:t>
            </a:r>
            <a:r>
              <a:rPr dirty="0" err="1"/>
              <a:t>créons</a:t>
            </a:r>
            <a:r>
              <a:rPr dirty="0"/>
              <a:t> </a:t>
            </a:r>
            <a:r>
              <a:rPr b="1" dirty="0"/>
              <a:t>des images </a:t>
            </a:r>
            <a:r>
              <a:rPr b="1" dirty="0" err="1"/>
              <a:t>mentales</a:t>
            </a:r>
            <a:r>
              <a:rPr b="1" dirty="0"/>
              <a:t> </a:t>
            </a:r>
            <a:r>
              <a:rPr b="1" dirty="0" err="1"/>
              <a:t>associées</a:t>
            </a:r>
            <a:r>
              <a:rPr b="1" dirty="0"/>
              <a:t> </a:t>
            </a:r>
            <a:r>
              <a:rPr b="1" dirty="0" err="1"/>
              <a:t>à</a:t>
            </a:r>
            <a:r>
              <a:rPr b="1" dirty="0"/>
              <a:t> des </a:t>
            </a:r>
            <a:r>
              <a:rPr b="1" dirty="0" err="1"/>
              <a:t>émotions</a:t>
            </a:r>
            <a:r>
              <a:rPr b="1" dirty="0"/>
              <a:t> </a:t>
            </a:r>
            <a:r>
              <a:rPr dirty="0"/>
              <a:t>et </a:t>
            </a:r>
            <a:r>
              <a:rPr dirty="0" err="1"/>
              <a:t>une</a:t>
            </a:r>
            <a:r>
              <a:rPr dirty="0"/>
              <a:t> </a:t>
            </a:r>
            <a:r>
              <a:rPr dirty="0" err="1"/>
              <a:t>partie</a:t>
            </a:r>
            <a:r>
              <a:rPr dirty="0"/>
              <a:t> de </a:t>
            </a:r>
            <a:r>
              <a:rPr dirty="0" err="1"/>
              <a:t>notre</a:t>
            </a:r>
            <a:r>
              <a:rPr dirty="0"/>
              <a:t> </a:t>
            </a:r>
            <a:r>
              <a:rPr b="1" dirty="0" err="1"/>
              <a:t>cerveau</a:t>
            </a:r>
            <a:r>
              <a:rPr b="1" dirty="0"/>
              <a:t> ne </a:t>
            </a:r>
            <a:r>
              <a:rPr b="1" dirty="0" err="1"/>
              <a:t>sait</a:t>
            </a:r>
            <a:r>
              <a:rPr b="1" dirty="0"/>
              <a:t> pas </a:t>
            </a:r>
            <a:r>
              <a:rPr dirty="0"/>
              <a:t>que nous </a:t>
            </a:r>
            <a:r>
              <a:rPr dirty="0" err="1"/>
              <a:t>n’avons</a:t>
            </a:r>
            <a:r>
              <a:rPr dirty="0"/>
              <a:t> pas </a:t>
            </a:r>
            <a:r>
              <a:rPr dirty="0" err="1"/>
              <a:t>réellement</a:t>
            </a:r>
            <a:r>
              <a:rPr dirty="0"/>
              <a:t> </a:t>
            </a:r>
            <a:r>
              <a:rPr dirty="0" err="1"/>
              <a:t>vécu</a:t>
            </a:r>
            <a:r>
              <a:rPr dirty="0"/>
              <a:t> </a:t>
            </a:r>
            <a:r>
              <a:rPr dirty="0" err="1"/>
              <a:t>cet</a:t>
            </a:r>
            <a:r>
              <a:rPr dirty="0"/>
              <a:t> </a:t>
            </a:r>
            <a:r>
              <a:rPr dirty="0" err="1"/>
              <a:t>événement</a:t>
            </a:r>
            <a:r>
              <a:rPr dirty="0"/>
              <a:t>. </a:t>
            </a:r>
          </a:p>
        </p:txBody>
      </p:sp>
      <p:sp>
        <p:nvSpPr>
          <p:cNvPr id="2" name="ZoneTexte 1">
            <a:extLst>
              <a:ext uri="{FF2B5EF4-FFF2-40B4-BE49-F238E27FC236}">
                <a16:creationId xmlns:a16="http://schemas.microsoft.com/office/drawing/2014/main" id="{FE3F9B72-7CEC-F677-45F9-839718951885}"/>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92701850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re 1"/>
          <p:cNvSpPr txBox="1">
            <a:spLocks noGrp="1"/>
          </p:cNvSpPr>
          <p:nvPr>
            <p:ph type="title"/>
          </p:nvPr>
        </p:nvSpPr>
        <p:spPr>
          <a:xfrm>
            <a:off x="5994400" y="704062"/>
            <a:ext cx="12344400" cy="1278506"/>
          </a:xfrm>
          <a:prstGeom prst="rect">
            <a:avLst/>
          </a:prstGeom>
        </p:spPr>
        <p:txBody>
          <a:bodyPr/>
          <a:lstStyle>
            <a:lvl1pPr algn="ctr">
              <a:defRPr sz="6000">
                <a:solidFill>
                  <a:srgbClr val="E98960"/>
                </a:solidFill>
                <a:latin typeface="Arial"/>
                <a:ea typeface="Arial"/>
                <a:cs typeface="Arial"/>
                <a:sym typeface="Arial"/>
              </a:defRPr>
            </a:lvl1pPr>
          </a:lstStyle>
          <a:p>
            <a:r>
              <a:rPr lang="fr-FR" sz="6000" dirty="0">
                <a:solidFill>
                  <a:srgbClr val="F6651E"/>
                </a:solidFill>
                <a:latin typeface="+mj-lt"/>
              </a:rPr>
              <a:t>LE TRAUMATISME VICARIANT</a:t>
            </a:r>
            <a:endParaRPr dirty="0">
              <a:solidFill>
                <a:srgbClr val="F6651E"/>
              </a:solidFill>
              <a:latin typeface="+mj-lt"/>
            </a:endParaRPr>
          </a:p>
        </p:txBody>
      </p:sp>
      <p:sp>
        <p:nvSpPr>
          <p:cNvPr id="292" name="Espace réservé du texte 2"/>
          <p:cNvSpPr txBox="1">
            <a:spLocks noGrp="1"/>
          </p:cNvSpPr>
          <p:nvPr>
            <p:ph type="body" idx="1"/>
          </p:nvPr>
        </p:nvSpPr>
        <p:spPr>
          <a:xfrm>
            <a:off x="1524000" y="2311400"/>
            <a:ext cx="20447000" cy="10210800"/>
          </a:xfrm>
          <a:prstGeom prst="rect">
            <a:avLst/>
          </a:prstGeom>
        </p:spPr>
        <p:txBody>
          <a:bodyPr/>
          <a:lstStyle/>
          <a:p>
            <a:pPr marL="0" indent="0" algn="ctr" defTabSz="1682495">
              <a:lnSpc>
                <a:spcPct val="81000"/>
              </a:lnSpc>
              <a:spcBef>
                <a:spcPts val="1800"/>
              </a:spcBef>
              <a:buSzTx/>
              <a:buNone/>
              <a:defRPr sz="4048" i="1"/>
            </a:pPr>
            <a:r>
              <a:rPr dirty="0">
                <a:solidFill>
                  <a:srgbClr val="004D80"/>
                </a:solidFill>
              </a:rPr>
              <a:t>« Dieu nous a donné deux oreilles, une pour nous écouter, une pour écouter l’autre ».       </a:t>
            </a:r>
          </a:p>
          <a:p>
            <a:pPr marL="0" indent="0" algn="ctr" defTabSz="1682495">
              <a:lnSpc>
                <a:spcPct val="81000"/>
              </a:lnSpc>
              <a:spcBef>
                <a:spcPts val="1800"/>
              </a:spcBef>
              <a:buSzTx/>
              <a:buNone/>
              <a:defRPr sz="4048" i="1"/>
            </a:pPr>
            <a:r>
              <a:rPr dirty="0"/>
              <a:t>(Proverbe africain)</a:t>
            </a:r>
            <a:endParaRPr sz="4600" dirty="0"/>
          </a:p>
          <a:p>
            <a:pPr marL="0" indent="0" defTabSz="1682495">
              <a:lnSpc>
                <a:spcPct val="81000"/>
              </a:lnSpc>
              <a:spcBef>
                <a:spcPts val="1800"/>
              </a:spcBef>
              <a:buSzTx/>
              <a:buNone/>
              <a:defRPr sz="4416" i="1"/>
            </a:pPr>
            <a:endParaRPr sz="4600" dirty="0"/>
          </a:p>
          <a:p>
            <a:pPr marL="420623" indent="-420623" defTabSz="1682495">
              <a:lnSpc>
                <a:spcPct val="81000"/>
              </a:lnSpc>
              <a:spcBef>
                <a:spcPts val="1800"/>
              </a:spcBef>
              <a:buFontTx/>
              <a:buChar char="✓"/>
              <a:defRPr sz="4048"/>
            </a:pPr>
            <a:r>
              <a:rPr dirty="0"/>
              <a:t>Se méfier de notre propre curiosité</a:t>
            </a:r>
            <a:endParaRPr sz="4600" dirty="0"/>
          </a:p>
          <a:p>
            <a:pPr marL="420623" indent="-420623" defTabSz="1682495">
              <a:lnSpc>
                <a:spcPct val="81000"/>
              </a:lnSpc>
              <a:spcBef>
                <a:spcPts val="1800"/>
              </a:spcBef>
              <a:buFontTx/>
              <a:buChar char="✓"/>
              <a:defRPr sz="4048"/>
            </a:pPr>
            <a:r>
              <a:rPr dirty="0"/>
              <a:t>Attention aux détails des récits</a:t>
            </a:r>
            <a:endParaRPr sz="4600" dirty="0"/>
          </a:p>
          <a:p>
            <a:pPr marL="420623" indent="-420623" defTabSz="1682495">
              <a:lnSpc>
                <a:spcPct val="81000"/>
              </a:lnSpc>
              <a:spcBef>
                <a:spcPts val="1800"/>
              </a:spcBef>
              <a:buFontTx/>
              <a:buChar char="✓"/>
              <a:defRPr sz="4048"/>
            </a:pPr>
            <a:r>
              <a:rPr dirty="0"/>
              <a:t>Êtes-vous prêt à faire ce voyage avec le patient, la personne accompagnée ? </a:t>
            </a:r>
            <a:endParaRPr sz="4600" dirty="0"/>
          </a:p>
          <a:p>
            <a:pPr marL="420623" indent="-420623" defTabSz="1682495">
              <a:lnSpc>
                <a:spcPct val="81000"/>
              </a:lnSpc>
              <a:spcBef>
                <a:spcPts val="1800"/>
              </a:spcBef>
              <a:buFontTx/>
              <a:buChar char="✓"/>
              <a:defRPr sz="4416"/>
            </a:pPr>
            <a:endParaRPr sz="4600" dirty="0">
              <a:solidFill>
                <a:srgbClr val="0070C0"/>
              </a:solidFill>
            </a:endParaRPr>
          </a:p>
          <a:p>
            <a:pPr marL="420623" indent="-420623" defTabSz="1682495">
              <a:lnSpc>
                <a:spcPct val="81000"/>
              </a:lnSpc>
              <a:spcBef>
                <a:spcPts val="1800"/>
              </a:spcBef>
              <a:buFontTx/>
              <a:buChar char="✓"/>
              <a:defRPr sz="4048"/>
            </a:pPr>
            <a:r>
              <a:rPr dirty="0"/>
              <a:t>Comment se prémunir du trauma vicariant :</a:t>
            </a:r>
            <a:endParaRPr sz="4600" dirty="0"/>
          </a:p>
          <a:p>
            <a:pPr marL="0" indent="0" defTabSz="1682495">
              <a:lnSpc>
                <a:spcPct val="81000"/>
              </a:lnSpc>
              <a:spcBef>
                <a:spcPts val="1800"/>
              </a:spcBef>
              <a:buSzTx/>
              <a:buNone/>
              <a:defRPr sz="4048"/>
            </a:pPr>
            <a:r>
              <a:rPr dirty="0"/>
              <a:t>                   - Faire des exercices physiques pour apaiser le corps.</a:t>
            </a:r>
            <a:endParaRPr sz="4600" dirty="0"/>
          </a:p>
          <a:p>
            <a:pPr marL="0" indent="0" defTabSz="1682495">
              <a:lnSpc>
                <a:spcPct val="81000"/>
              </a:lnSpc>
              <a:spcBef>
                <a:spcPts val="1800"/>
              </a:spcBef>
              <a:buSzTx/>
              <a:buNone/>
              <a:defRPr sz="4048"/>
            </a:pPr>
            <a:r>
              <a:rPr dirty="0"/>
              <a:t>                   - Prendre des pauses. </a:t>
            </a:r>
            <a:endParaRPr sz="4600" dirty="0"/>
          </a:p>
          <a:p>
            <a:pPr marL="0" indent="0" defTabSz="1682495">
              <a:lnSpc>
                <a:spcPct val="81000"/>
              </a:lnSpc>
              <a:spcBef>
                <a:spcPts val="1800"/>
              </a:spcBef>
              <a:buSzTx/>
              <a:buNone/>
              <a:defRPr sz="4048"/>
            </a:pPr>
            <a:r>
              <a:rPr dirty="0"/>
              <a:t>                   - Etablir une routine matin et soir. </a:t>
            </a:r>
            <a:endParaRPr sz="4600" dirty="0"/>
          </a:p>
          <a:p>
            <a:pPr marL="0" indent="0" defTabSz="1682495">
              <a:lnSpc>
                <a:spcPct val="81000"/>
              </a:lnSpc>
              <a:spcBef>
                <a:spcPts val="1800"/>
              </a:spcBef>
              <a:buSzTx/>
              <a:buNone/>
              <a:defRPr sz="4048"/>
            </a:pPr>
            <a:r>
              <a:rPr dirty="0"/>
              <a:t>                   - Nécessité des supervisions individuelles ou de groupe / Travail en binôme, en équipe. </a:t>
            </a:r>
            <a:endParaRPr sz="4600" dirty="0"/>
          </a:p>
          <a:p>
            <a:pPr marL="0" indent="0" defTabSz="1682495">
              <a:lnSpc>
                <a:spcPct val="81000"/>
              </a:lnSpc>
              <a:spcBef>
                <a:spcPts val="1800"/>
              </a:spcBef>
              <a:buSzTx/>
              <a:buNone/>
              <a:defRPr sz="4048"/>
            </a:pPr>
            <a:r>
              <a:rPr dirty="0"/>
              <a:t>         </a:t>
            </a:r>
          </a:p>
        </p:txBody>
      </p:sp>
      <p:sp>
        <p:nvSpPr>
          <p:cNvPr id="2" name="ZoneTexte 1">
            <a:extLst>
              <a:ext uri="{FF2B5EF4-FFF2-40B4-BE49-F238E27FC236}">
                <a16:creationId xmlns:a16="http://schemas.microsoft.com/office/drawing/2014/main" id="{BB56AD5F-F81E-B9FD-B435-3D5978E8936A}"/>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210144218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9" descr="Picture 9"/>
          <p:cNvPicPr>
            <a:picLocks noChangeAspect="1"/>
          </p:cNvPicPr>
          <p:nvPr/>
        </p:nvPicPr>
        <p:blipFill>
          <a:blip r:embed="rId2"/>
          <a:stretch>
            <a:fillRect/>
          </a:stretch>
        </p:blipFill>
        <p:spPr>
          <a:xfrm>
            <a:off x="3048000" y="-101388"/>
            <a:ext cx="10363042" cy="13817391"/>
          </a:xfrm>
          <a:prstGeom prst="rect">
            <a:avLst/>
          </a:prstGeom>
          <a:ln w="12700">
            <a:miter lim="400000"/>
          </a:ln>
        </p:spPr>
      </p:pic>
      <p:sp>
        <p:nvSpPr>
          <p:cNvPr id="288" name="Rectangle 16"/>
          <p:cNvSpPr/>
          <p:nvPr/>
        </p:nvSpPr>
        <p:spPr>
          <a:xfrm>
            <a:off x="12191993" y="0"/>
            <a:ext cx="9144001" cy="13716000"/>
          </a:xfrm>
          <a:prstGeom prst="rect">
            <a:avLst/>
          </a:prstGeom>
          <a:solidFill>
            <a:srgbClr val="232323"/>
          </a:solidFill>
          <a:ln w="12700">
            <a:miter lim="400000"/>
          </a:ln>
        </p:spPr>
        <p:txBody>
          <a:bodyPr tIns="91439" bIns="91439" anchor="ctr"/>
          <a:lstStyle/>
          <a:p>
            <a:pPr defTabSz="914400">
              <a:defRPr sz="3600" b="0">
                <a:solidFill>
                  <a:srgbClr val="FFFFFF"/>
                </a:solidFill>
                <a:latin typeface="Calibri"/>
                <a:ea typeface="Calibri"/>
                <a:cs typeface="Calibri"/>
                <a:sym typeface="Calibri"/>
              </a:defRPr>
            </a:pPr>
            <a:endParaRPr/>
          </a:p>
        </p:txBody>
      </p:sp>
      <p:sp>
        <p:nvSpPr>
          <p:cNvPr id="289" name="ZoneTexte 8"/>
          <p:cNvSpPr txBox="1"/>
          <p:nvPr/>
        </p:nvSpPr>
        <p:spPr>
          <a:xfrm>
            <a:off x="12352290" y="1405044"/>
            <a:ext cx="8961127" cy="12132788"/>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p>
            <a:pPr lvl="1" indent="0" defTabSz="914400">
              <a:spcBef>
                <a:spcPts val="1200"/>
              </a:spcBef>
              <a:defRPr sz="3200" cap="small">
                <a:solidFill>
                  <a:srgbClr val="FFFFFF"/>
                </a:solidFill>
                <a:latin typeface="Calibri"/>
                <a:ea typeface="Calibri"/>
                <a:cs typeface="Calibri"/>
                <a:sym typeface="Calibri"/>
              </a:defRPr>
            </a:pPr>
            <a:endParaRPr/>
          </a:p>
          <a:p>
            <a:pPr lvl="1" indent="0" defTabSz="914400">
              <a:spcBef>
                <a:spcPts val="1200"/>
              </a:spcBef>
              <a:defRPr sz="3200" cap="small">
                <a:solidFill>
                  <a:srgbClr val="F19D19"/>
                </a:solidFill>
                <a:latin typeface="Calibri"/>
                <a:ea typeface="Calibri"/>
                <a:cs typeface="Calibri"/>
                <a:sym typeface="Calibri"/>
              </a:defRPr>
            </a:pPr>
            <a:r>
              <a:t>LA FASCINATION DU TRAUMATISME</a:t>
            </a:r>
          </a:p>
          <a:p>
            <a:pPr lvl="1" indent="0" algn="l" defTabSz="914400">
              <a:spcBef>
                <a:spcPts val="1200"/>
              </a:spcBef>
              <a:defRPr sz="3200" cap="small">
                <a:solidFill>
                  <a:srgbClr val="FFFFFF"/>
                </a:solidFill>
                <a:latin typeface="Calibri"/>
                <a:ea typeface="Calibri"/>
                <a:cs typeface="Calibri"/>
                <a:sym typeface="Calibri"/>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t>Etre conscient de la fascination</a:t>
            </a:r>
          </a:p>
          <a:p>
            <a:pPr lvl="1" indent="0" algn="l" defTabSz="914400">
              <a:spcBef>
                <a:spcPts val="1200"/>
              </a:spcBef>
              <a:defRPr sz="3200" b="0">
                <a:solidFill>
                  <a:srgbClr val="FFFFFF"/>
                </a:solidFill>
                <a:latin typeface="Calibri Light"/>
                <a:ea typeface="Calibri Light"/>
                <a:cs typeface="Calibri Light"/>
                <a:sym typeface="Calibri Light"/>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t>Rester bien ancrer dans son corps (cohérence cardiaque, pleine conscience…)</a:t>
            </a:r>
          </a:p>
          <a:p>
            <a:pPr lvl="1" indent="0" algn="l" defTabSz="914400">
              <a:spcBef>
                <a:spcPts val="1200"/>
              </a:spcBef>
              <a:defRPr sz="3200" b="0">
                <a:solidFill>
                  <a:srgbClr val="FFFFFF"/>
                </a:solidFill>
                <a:latin typeface="Calibri Light"/>
                <a:ea typeface="Calibri Light"/>
                <a:cs typeface="Calibri Light"/>
                <a:sym typeface="Calibri Light"/>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t>Etre le gardien de la ligne du temps : Remettre le passé et le futur autour du temps du trauma</a:t>
            </a:r>
          </a:p>
          <a:p>
            <a:pPr lvl="1" indent="0" algn="l" defTabSz="914400">
              <a:spcBef>
                <a:spcPts val="1200"/>
              </a:spcBef>
              <a:defRPr sz="3200" b="0">
                <a:solidFill>
                  <a:srgbClr val="FFFFFF"/>
                </a:solidFill>
                <a:latin typeface="Calibri Light"/>
                <a:ea typeface="Calibri Light"/>
                <a:cs typeface="Calibri Light"/>
                <a:sym typeface="Calibri Light"/>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t>Proposer et pratiquer des exercices de stabilisation dès que nécessaire, en commençant par soi même !</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t>La cohérence cardiaque aide à prévenir le risque de traumatisation vicariante</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endParaRP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endParaRPr/>
          </a:p>
        </p:txBody>
      </p:sp>
    </p:spTree>
    <p:extLst>
      <p:ext uri="{BB962C8B-B14F-4D97-AF65-F5344CB8AC3E}">
        <p14:creationId xmlns:p14="http://schemas.microsoft.com/office/powerpoint/2010/main" val="9327927"/>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9">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89">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8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89">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289">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289">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28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89">
                                            <p:txEl>
                                              <p:pRg st="9" end="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289">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289">
                                            <p:txEl>
                                              <p:pRg st="11" end="11"/>
                                            </p:txEl>
                                          </p:spTgt>
                                        </p:tgtEl>
                                        <p:attrNameLst>
                                          <p:attrName>style.visibility</p:attrName>
                                        </p:attrNameLst>
                                      </p:cBhvr>
                                      <p:to>
                                        <p:strVal val="visible"/>
                                      </p:to>
                                    </p:set>
                                  </p:childTnLst>
                                </p:cTn>
                              </p:par>
                            </p:childTnLst>
                          </p:cTn>
                        </p:par>
                        <p:par>
                          <p:cTn id="42" fill="hold">
                            <p:stCondLst>
                              <p:cond delay="0"/>
                            </p:stCondLst>
                            <p:childTnLst>
                              <p:par>
                                <p:cTn id="43" presetID="6" presetClass="emph" presetSubtype="0" fill="hold" grpId="0" nodeType="withEffect">
                                  <p:stCondLst>
                                    <p:cond delay="0"/>
                                  </p:stCondLst>
                                  <p:childTnLst>
                                    <p:animScale>
                                      <p:cBhvr>
                                        <p:cTn id="44" dur="2000" fill="hold"/>
                                        <p:tgtEl>
                                          <p:spTgt spid="287"/>
                                        </p:tgtEl>
                                      </p:cBhvr>
                                      <p:by x="150000" y="150000"/>
                                    </p:animScale>
                                  </p:childTnLst>
                                </p:cTn>
                              </p:par>
                            </p:childTnLst>
                          </p:cTn>
                        </p:par>
                        <p:par>
                          <p:cTn id="45" fill="hold">
                            <p:stCondLst>
                              <p:cond delay="0"/>
                            </p:stCondLst>
                            <p:childTnLst>
                              <p:par>
                                <p:cTn id="46" presetID="9" presetClass="emph" fill="hold" grpId="1" nodeType="afterEffect">
                                  <p:stCondLst>
                                    <p:cond delay="0"/>
                                  </p:stCondLst>
                                  <p:childTnLst>
                                    <p:set>
                                      <p:cBhvr>
                                        <p:cTn id="47" dur="indefinite" fill="hold"/>
                                        <p:tgtEl>
                                          <p:spTgt spid="287"/>
                                        </p:tgtEl>
                                        <p:attrNameLst>
                                          <p:attrName>style.opacity</p:attrName>
                                        </p:attrNameLst>
                                      </p:cBhvr>
                                      <p:to>
                                        <p:strVal val="0.25"/>
                                      </p:to>
                                    </p:set>
                                    <p:animEffect filter="image" prLst="opacity: 0.25; ">
                                      <p:cBhvr>
                                        <p:cTn id="48" dur="indefinite" fill="hold"/>
                                        <p:tgtEl>
                                          <p:spTgt spid="28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p:tmAbs val="0"/>
                                  </p:iterate>
                                  <p:childTnLst>
                                    <p:set>
                                      <p:cBhvr>
                                        <p:cTn id="52" fill="hold"/>
                                        <p:tgtEl>
                                          <p:spTgt spid="289">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289">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iterate>
                                    <p:tmAbs val="0"/>
                                  </p:iterate>
                                  <p:childTnLst>
                                    <p:set>
                                      <p:cBhvr>
                                        <p:cTn id="60" fill="hold"/>
                                        <p:tgtEl>
                                          <p:spTgt spid="289">
                                            <p:txEl>
                                              <p:charRg st="422" end="4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advAuto="0"/>
      <p:bldP spid="287" grpId="1" animBg="1" advAuto="0"/>
      <p:bldP spid="289"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ADRE DE LA FORMATION"/>
          <p:cNvSpPr txBox="1">
            <a:spLocks noGrp="1"/>
          </p:cNvSpPr>
          <p:nvPr>
            <p:ph type="title"/>
          </p:nvPr>
        </p:nvSpPr>
        <p:spPr>
          <a:prstGeom prst="rect">
            <a:avLst/>
          </a:prstGeom>
        </p:spPr>
        <p:txBody>
          <a:bodyPr/>
          <a:lstStyle>
            <a:lvl1pPr>
              <a:spcBef>
                <a:spcPts val="4500"/>
              </a:spcBef>
              <a:defRPr sz="8300">
                <a:solidFill>
                  <a:schemeClr val="accent1">
                    <a:hueOff val="114395"/>
                    <a:lumOff val="-24975"/>
                  </a:schemeClr>
                </a:solidFill>
                <a:latin typeface="Times New Roman"/>
                <a:ea typeface="Times New Roman"/>
                <a:cs typeface="Times New Roman"/>
                <a:sym typeface="Times New Roman"/>
              </a:defRPr>
            </a:lvl1pPr>
          </a:lstStyle>
          <a:p>
            <a:r>
              <a:rPr dirty="0">
                <a:solidFill>
                  <a:srgbClr val="F6651E"/>
                </a:solidFill>
                <a:latin typeface="Arial" charset="0"/>
                <a:ea typeface="Arial" charset="0"/>
                <a:cs typeface="Arial" charset="0"/>
              </a:rPr>
              <a:t>CADRE DE LA FORMATION</a:t>
            </a:r>
          </a:p>
        </p:txBody>
      </p:sp>
      <p:sp>
        <p:nvSpPr>
          <p:cNvPr id="136" name="Deux jours de formation avec pour base commune :…"/>
          <p:cNvSpPr txBox="1">
            <a:spLocks noGrp="1"/>
          </p:cNvSpPr>
          <p:nvPr>
            <p:ph type="body" idx="1"/>
          </p:nvPr>
        </p:nvSpPr>
        <p:spPr>
          <a:xfrm>
            <a:off x="1689100" y="2324586"/>
            <a:ext cx="21005800" cy="9548851"/>
          </a:xfrm>
          <a:prstGeom prst="rect">
            <a:avLst/>
          </a:prstGeom>
        </p:spPr>
        <p:txBody>
          <a:bodyPr/>
          <a:lstStyle/>
          <a:p>
            <a:pPr marL="0" indent="0" defTabSz="347472">
              <a:spcBef>
                <a:spcPts val="900"/>
              </a:spcBef>
              <a:buSzTx/>
              <a:buNone/>
              <a:defRPr sz="3420">
                <a:latin typeface="Times New Roman"/>
                <a:ea typeface="Times New Roman"/>
                <a:cs typeface="Times New Roman"/>
                <a:sym typeface="Times New Roman"/>
              </a:defRPr>
            </a:pPr>
            <a:endParaRPr dirty="0">
              <a:latin typeface="Arial" charset="0"/>
              <a:ea typeface="Arial" charset="0"/>
              <a:cs typeface="Arial" charset="0"/>
            </a:endParaRPr>
          </a:p>
          <a:p>
            <a:pPr marL="0" indent="0" defTabSz="347472">
              <a:spcBef>
                <a:spcPts val="900"/>
              </a:spcBef>
              <a:buSzTx/>
              <a:buNone/>
              <a:defRPr sz="3420">
                <a:latin typeface="Times New Roman"/>
                <a:ea typeface="Times New Roman"/>
                <a:cs typeface="Times New Roman"/>
                <a:sym typeface="Times New Roman"/>
              </a:defRPr>
            </a:pPr>
            <a:endParaRPr dirty="0">
              <a:latin typeface="Arial" charset="0"/>
              <a:ea typeface="Arial" charset="0"/>
              <a:cs typeface="Arial" charset="0"/>
            </a:endParaRPr>
          </a:p>
          <a:p>
            <a:pPr marL="0" indent="0" defTabSz="347472">
              <a:spcBef>
                <a:spcPts val="900"/>
              </a:spcBef>
              <a:buSzTx/>
              <a:buNone/>
              <a:defRPr sz="3420">
                <a:latin typeface="Times New Roman"/>
                <a:ea typeface="Times New Roman"/>
                <a:cs typeface="Times New Roman"/>
                <a:sym typeface="Times New Roman"/>
              </a:defRPr>
            </a:pPr>
            <a:r>
              <a:rPr lang="fr-FR" dirty="0">
                <a:latin typeface="Arial" charset="0"/>
                <a:ea typeface="Arial" charset="0"/>
                <a:cs typeface="Arial" charset="0"/>
              </a:rPr>
              <a:t>Trois </a:t>
            </a:r>
            <a:r>
              <a:rPr dirty="0" err="1">
                <a:latin typeface="Arial" charset="0"/>
                <a:ea typeface="Arial" charset="0"/>
                <a:cs typeface="Arial" charset="0"/>
              </a:rPr>
              <a:t>jours</a:t>
            </a:r>
            <a:r>
              <a:rPr dirty="0">
                <a:latin typeface="Arial" charset="0"/>
                <a:ea typeface="Arial" charset="0"/>
                <a:cs typeface="Arial" charset="0"/>
              </a:rPr>
              <a:t> de formation avec pour base commune : </a:t>
            </a:r>
          </a:p>
          <a:p>
            <a:pPr marL="0" indent="0" defTabSz="347472">
              <a:spcBef>
                <a:spcPts val="900"/>
              </a:spcBef>
              <a:buSzTx/>
              <a:buNone/>
              <a:defRPr sz="3420">
                <a:latin typeface="Times New Roman"/>
                <a:ea typeface="Times New Roman"/>
                <a:cs typeface="Times New Roman"/>
                <a:sym typeface="Times New Roman"/>
              </a:defRPr>
            </a:pPr>
            <a:endParaRPr dirty="0">
              <a:latin typeface="Arial" charset="0"/>
              <a:ea typeface="Arial" charset="0"/>
              <a:cs typeface="Arial" charset="0"/>
            </a:endParaRPr>
          </a:p>
          <a:p>
            <a:pPr marL="0" indent="0" defTabSz="347472">
              <a:spcBef>
                <a:spcPts val="900"/>
              </a:spcBef>
              <a:buSzTx/>
              <a:buNone/>
              <a:defRPr sz="3420">
                <a:latin typeface="Times New Roman"/>
                <a:ea typeface="Times New Roman"/>
                <a:cs typeface="Times New Roman"/>
                <a:sym typeface="Times New Roman"/>
              </a:defRPr>
            </a:pPr>
            <a:endParaRP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r>
              <a:rPr dirty="0">
                <a:latin typeface="Arial" charset="0"/>
                <a:ea typeface="Arial" charset="0"/>
                <a:cs typeface="Arial" charset="0"/>
              </a:rPr>
              <a:t>Bienveillance, respect mutuel, non </a:t>
            </a:r>
            <a:r>
              <a:rPr dirty="0" err="1">
                <a:latin typeface="Arial" charset="0"/>
                <a:ea typeface="Arial" charset="0"/>
                <a:cs typeface="Arial" charset="0"/>
              </a:rPr>
              <a:t>jugement</a:t>
            </a:r>
            <a:r>
              <a:rPr dirty="0">
                <a:latin typeface="Arial" charset="0"/>
                <a:ea typeface="Arial" charset="0"/>
                <a:cs typeface="Arial" charset="0"/>
              </a:rPr>
              <a:t>.</a:t>
            </a:r>
          </a:p>
          <a:p>
            <a:pPr marL="452437" indent="-452437" defTabSz="347472">
              <a:spcBef>
                <a:spcPts val="900"/>
              </a:spcBef>
              <a:defRPr sz="3420">
                <a:latin typeface="Times New Roman"/>
                <a:ea typeface="Times New Roman"/>
                <a:cs typeface="Times New Roman"/>
                <a:sym typeface="Times New Roman"/>
              </a:defRPr>
            </a:pPr>
            <a:endParaRP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r>
              <a:rPr dirty="0">
                <a:latin typeface="Arial" charset="0"/>
                <a:ea typeface="Arial" charset="0"/>
                <a:cs typeface="Arial" charset="0"/>
              </a:rPr>
              <a:t>Coopération et co-expertise.</a:t>
            </a:r>
          </a:p>
          <a:p>
            <a:pPr marL="452437" indent="-452437" defTabSz="347472">
              <a:spcBef>
                <a:spcPts val="900"/>
              </a:spcBef>
              <a:defRPr sz="3420">
                <a:latin typeface="Times New Roman"/>
                <a:ea typeface="Times New Roman"/>
                <a:cs typeface="Times New Roman"/>
                <a:sym typeface="Times New Roman"/>
              </a:defRPr>
            </a:pPr>
            <a:endParaRP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r>
              <a:rPr dirty="0">
                <a:latin typeface="Arial" charset="0"/>
                <a:ea typeface="Arial" charset="0"/>
                <a:cs typeface="Arial" charset="0"/>
              </a:rPr>
              <a:t>Confidentialité autour des éléments cliniques et/ou </a:t>
            </a:r>
            <a:r>
              <a:rPr dirty="0" err="1">
                <a:latin typeface="Arial" charset="0"/>
                <a:ea typeface="Arial" charset="0"/>
                <a:cs typeface="Arial" charset="0"/>
              </a:rPr>
              <a:t>personnels</a:t>
            </a:r>
            <a:r>
              <a:rPr dirty="0">
                <a:latin typeface="Arial" charset="0"/>
                <a:ea typeface="Arial" charset="0"/>
                <a:cs typeface="Arial" charset="0"/>
              </a:rPr>
              <a:t>.</a:t>
            </a:r>
            <a:endParaRPr lang="fr-F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endParaRPr lang="fr-F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r>
              <a:rPr lang="fr-FR" dirty="0">
                <a:latin typeface="Arial" charset="0"/>
                <a:ea typeface="Arial" charset="0"/>
                <a:cs typeface="Arial" charset="0"/>
              </a:rPr>
              <a:t>Faire appel à notre ressenti, nos sens </a:t>
            </a:r>
            <a:r>
              <a:rPr lang="fr-FR">
                <a:latin typeface="Arial" charset="0"/>
                <a:ea typeface="Arial" charset="0"/>
                <a:cs typeface="Arial" charset="0"/>
              </a:rPr>
              <a:t>à notre corps</a:t>
            </a:r>
            <a:endParaRP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endParaRPr dirty="0">
              <a:latin typeface="Arial" charset="0"/>
              <a:ea typeface="Arial" charset="0"/>
              <a:cs typeface="Arial" charset="0"/>
            </a:endParaRPr>
          </a:p>
          <a:p>
            <a:pPr marL="452437" indent="-452437" algn="just" defTabSz="347472">
              <a:spcBef>
                <a:spcPts val="900"/>
              </a:spcBef>
              <a:defRPr sz="3420">
                <a:latin typeface="Times New Roman"/>
                <a:ea typeface="Times New Roman"/>
                <a:cs typeface="Times New Roman"/>
                <a:sym typeface="Times New Roman"/>
              </a:defRPr>
            </a:pPr>
            <a:r>
              <a:rPr dirty="0">
                <a:latin typeface="Arial" charset="0"/>
                <a:ea typeface="Arial" charset="0"/>
                <a:cs typeface="Arial" charset="0"/>
              </a:rPr>
              <a:t>Chacun est appelé à être à l’écoute de ses propres besoins de sécurité : autorisé.e à ne pas  faire un exercice, à l’adapter si nécessaire, à faire une pause…</a:t>
            </a:r>
          </a:p>
          <a:p>
            <a:pPr marL="452437" indent="-452437" defTabSz="347472">
              <a:spcBef>
                <a:spcPts val="900"/>
              </a:spcBef>
              <a:defRPr sz="3420">
                <a:latin typeface="Times New Roman"/>
                <a:ea typeface="Times New Roman"/>
                <a:cs typeface="Times New Roman"/>
                <a:sym typeface="Times New Roman"/>
              </a:defRPr>
            </a:pPr>
            <a:endParaRPr dirty="0">
              <a:latin typeface="Arial" charset="0"/>
              <a:ea typeface="Arial" charset="0"/>
              <a:cs typeface="Arial" charset="0"/>
            </a:endParaRPr>
          </a:p>
          <a:p>
            <a:pPr marL="452437" indent="-452437" defTabSz="347472">
              <a:spcBef>
                <a:spcPts val="900"/>
              </a:spcBef>
              <a:defRPr sz="3420">
                <a:latin typeface="Times New Roman"/>
                <a:ea typeface="Times New Roman"/>
                <a:cs typeface="Times New Roman"/>
                <a:sym typeface="Times New Roman"/>
              </a:defRPr>
            </a:pPr>
            <a:endParaRPr dirty="0">
              <a:latin typeface="Arial" charset="0"/>
              <a:ea typeface="Arial" charset="0"/>
              <a:cs typeface="Arial" charset="0"/>
            </a:endParaRPr>
          </a:p>
        </p:txBody>
      </p:sp>
      <p:sp>
        <p:nvSpPr>
          <p:cNvPr id="3" name="ZoneTexte 2">
            <a:extLst>
              <a:ext uri="{FF2B5EF4-FFF2-40B4-BE49-F238E27FC236}">
                <a16:creationId xmlns:a16="http://schemas.microsoft.com/office/drawing/2014/main" id="{5ABF22C4-55EE-94B8-E27B-A3954C9A55D1}"/>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710133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ES DIFFERENTS…"/>
          <p:cNvSpPr txBox="1"/>
          <p:nvPr/>
        </p:nvSpPr>
        <p:spPr>
          <a:xfrm>
            <a:off x="3314065" y="536575"/>
            <a:ext cx="6627495" cy="1559938"/>
          </a:xfrm>
          <a:prstGeom prst="rect">
            <a:avLst/>
          </a:prstGeom>
          <a:ln w="12700">
            <a:miter lim="400000"/>
          </a:ln>
          <a:extLst>
            <a:ext uri="{C572A759-6A51-4108-AA02-DFA0A04FC94B}">
              <ma14:wrappingTextBoxFlag xmlns="" xmlns:ma14="http://schemas.microsoft.com/office/mac/drawingml/2011/main" val="1"/>
            </a:ext>
          </a:extLst>
        </p:spPr>
        <p:txBody>
          <a:bodyPr tIns="91439" bIns="91439">
            <a:spAutoFit/>
          </a:bodyPr>
          <a:lstStyle/>
          <a:p>
            <a:pPr algn="l" defTabSz="1828800">
              <a:defRPr sz="4800">
                <a:solidFill>
                  <a:srgbClr val="FFFFFF"/>
                </a:solidFill>
                <a:latin typeface="Arial"/>
                <a:ea typeface="Arial"/>
                <a:cs typeface="Arial"/>
                <a:sym typeface="Arial"/>
              </a:defRPr>
            </a:pPr>
            <a:r>
              <a:t> LES DIFFERENTS </a:t>
            </a:r>
          </a:p>
          <a:p>
            <a:pPr algn="l" defTabSz="1828800">
              <a:defRPr sz="4800">
                <a:solidFill>
                  <a:srgbClr val="FFFFFF"/>
                </a:solidFill>
                <a:latin typeface="Arial"/>
                <a:ea typeface="Arial"/>
                <a:cs typeface="Arial"/>
                <a:sym typeface="Arial"/>
              </a:defRPr>
            </a:pPr>
            <a:r>
              <a:t> TRAUMATISMES</a:t>
            </a:r>
          </a:p>
        </p:txBody>
      </p:sp>
      <p:sp>
        <p:nvSpPr>
          <p:cNvPr id="2" name="ZoneTexte 1">
            <a:extLst>
              <a:ext uri="{FF2B5EF4-FFF2-40B4-BE49-F238E27FC236}">
                <a16:creationId xmlns:a16="http://schemas.microsoft.com/office/drawing/2014/main" id="{09366AC4-D236-2D83-D44B-07CCB7A9E09C}"/>
              </a:ext>
            </a:extLst>
          </p:cNvPr>
          <p:cNvSpPr txBox="1"/>
          <p:nvPr/>
        </p:nvSpPr>
        <p:spPr>
          <a:xfrm>
            <a:off x="782639" y="5524302"/>
            <a:ext cx="2281874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8000" b="1" i="0" u="none" strike="noStrike" cap="none" spc="0" normalizeH="0" baseline="0" dirty="0">
                <a:ln>
                  <a:noFill/>
                </a:ln>
                <a:solidFill>
                  <a:srgbClr val="F6651E"/>
                </a:solidFill>
                <a:effectLst/>
                <a:uFillTx/>
                <a:latin typeface="+mj-lt"/>
                <a:ea typeface="Helvetica Neue"/>
                <a:cs typeface="Helvetica Neue"/>
                <a:sym typeface="Helvetica Neue"/>
              </a:rPr>
              <a:t>Le TSPT : Trouble de Stress Post Traumatique</a:t>
            </a:r>
          </a:p>
        </p:txBody>
      </p:sp>
    </p:spTree>
    <p:extLst>
      <p:ext uri="{BB962C8B-B14F-4D97-AF65-F5344CB8AC3E}">
        <p14:creationId xmlns:p14="http://schemas.microsoft.com/office/powerpoint/2010/main" val="5419483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RITERES DE L’ESPT / TSPT"/>
          <p:cNvSpPr txBox="1">
            <a:spLocks noGrp="1"/>
          </p:cNvSpPr>
          <p:nvPr>
            <p:ph type="title"/>
          </p:nvPr>
        </p:nvSpPr>
        <p:spPr>
          <a:prstGeom prst="rect">
            <a:avLst/>
          </a:prstGeom>
        </p:spPr>
        <p:txBody>
          <a:bodyPr>
            <a:normAutofit/>
          </a:bodyPr>
          <a:lstStyle>
            <a:lvl1pPr>
              <a:spcBef>
                <a:spcPts val="4500"/>
              </a:spcBef>
              <a:defRPr sz="8300">
                <a:solidFill>
                  <a:schemeClr val="accent1">
                    <a:hueOff val="114395"/>
                    <a:lumOff val="-24975"/>
                  </a:schemeClr>
                </a:solidFill>
                <a:latin typeface="Times New Roman"/>
                <a:ea typeface="Times New Roman"/>
                <a:cs typeface="Times New Roman"/>
                <a:sym typeface="Times New Roman"/>
              </a:defRPr>
            </a:lvl1pPr>
          </a:lstStyle>
          <a:p>
            <a:r>
              <a:rPr sz="6600" dirty="0">
                <a:solidFill>
                  <a:srgbClr val="F6651E"/>
                </a:solidFill>
                <a:latin typeface="Arial Rounded MT Bold" panose="020F0704030504030204" pitchFamily="34" charset="77"/>
              </a:rPr>
              <a:t>CRITERES  TSPT</a:t>
            </a:r>
          </a:p>
        </p:txBody>
      </p:sp>
      <p:sp>
        <p:nvSpPr>
          <p:cNvPr id="358" name="Etat de Stress Post Traumatique / Trouble de Stress Post Traumatique (selon l’association psychiatrique américaine (2015) :…"/>
          <p:cNvSpPr txBox="1">
            <a:spLocks noGrp="1"/>
          </p:cNvSpPr>
          <p:nvPr>
            <p:ph type="body" idx="1"/>
          </p:nvPr>
        </p:nvSpPr>
        <p:spPr>
          <a:prstGeom prst="rect">
            <a:avLst/>
          </a:prstGeom>
        </p:spPr>
        <p:txBody>
          <a:bodyPr/>
          <a:lstStyle/>
          <a:p>
            <a:pPr marL="0" indent="0" algn="just">
              <a:buSzTx/>
              <a:buNone/>
            </a:pPr>
            <a:r>
              <a:rPr dirty="0"/>
              <a:t>Trouble de Stress Post </a:t>
            </a:r>
            <a:r>
              <a:rPr dirty="0" err="1"/>
              <a:t>Traumatique</a:t>
            </a:r>
            <a:r>
              <a:rPr dirty="0"/>
              <a:t> (</a:t>
            </a:r>
            <a:r>
              <a:rPr dirty="0" err="1"/>
              <a:t>selon</a:t>
            </a:r>
            <a:r>
              <a:rPr dirty="0"/>
              <a:t> </a:t>
            </a:r>
            <a:r>
              <a:rPr dirty="0" err="1"/>
              <a:t>l’association</a:t>
            </a:r>
            <a:r>
              <a:rPr dirty="0"/>
              <a:t> </a:t>
            </a:r>
            <a:r>
              <a:rPr dirty="0" err="1"/>
              <a:t>psychiatrique</a:t>
            </a:r>
            <a:r>
              <a:rPr dirty="0"/>
              <a:t> </a:t>
            </a:r>
            <a:r>
              <a:rPr dirty="0" err="1"/>
              <a:t>américaine</a:t>
            </a:r>
            <a:r>
              <a:rPr dirty="0"/>
              <a:t> (2015) :</a:t>
            </a:r>
          </a:p>
          <a:p>
            <a:pPr lvl="1" algn="just"/>
            <a:r>
              <a:rPr lang="fr-FR" dirty="0"/>
              <a:t>Reviviscences intrusives</a:t>
            </a:r>
          </a:p>
          <a:p>
            <a:pPr lvl="1" algn="just"/>
            <a:r>
              <a:rPr lang="fr-FR" dirty="0"/>
              <a:t>Evitements</a:t>
            </a:r>
          </a:p>
          <a:p>
            <a:pPr lvl="1" algn="just"/>
            <a:r>
              <a:rPr lang="fr-FR" dirty="0"/>
              <a:t>Changements, altérations négatives des cognitions et de l’humeur, réduction du champ de la conscience.</a:t>
            </a:r>
          </a:p>
          <a:p>
            <a:pPr lvl="1" algn="just"/>
            <a:r>
              <a:rPr lang="fr-FR" dirty="0"/>
              <a:t>Activation neuro végétative, altérations de l’activation physiologique et de la réactivité, sur ou sous activation physiologique.</a:t>
            </a:r>
          </a:p>
        </p:txBody>
      </p:sp>
      <p:sp>
        <p:nvSpPr>
          <p:cNvPr id="2" name="ZoneTexte 1">
            <a:extLst>
              <a:ext uri="{FF2B5EF4-FFF2-40B4-BE49-F238E27FC236}">
                <a16:creationId xmlns:a16="http://schemas.microsoft.com/office/drawing/2014/main" id="{6B968AC0-457A-52AF-4CDD-77C76FD42756}"/>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81628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itre 1"/>
          <p:cNvSpPr txBox="1">
            <a:spLocks noGrp="1"/>
          </p:cNvSpPr>
          <p:nvPr>
            <p:ph type="title"/>
          </p:nvPr>
        </p:nvSpPr>
        <p:spPr>
          <a:prstGeom prst="rect">
            <a:avLst/>
          </a:prstGeom>
        </p:spPr>
        <p:txBody>
          <a:bodyPr/>
          <a:lstStyle>
            <a:lvl1pPr>
              <a:defRPr sz="7400">
                <a:solidFill>
                  <a:srgbClr val="E98960"/>
                </a:solidFill>
              </a:defRPr>
            </a:lvl1pPr>
          </a:lstStyle>
          <a:p>
            <a:r>
              <a:rPr dirty="0">
                <a:solidFill>
                  <a:srgbClr val="004D80"/>
                </a:solidFill>
                <a:latin typeface="Arial Rounded MT Bold" panose="020F0704030504030204" pitchFamily="34" charset="77"/>
              </a:rPr>
              <a:t>TSPT : </a:t>
            </a:r>
            <a:r>
              <a:rPr dirty="0" err="1">
                <a:solidFill>
                  <a:srgbClr val="004D80"/>
                </a:solidFill>
                <a:latin typeface="Arial Rounded MT Bold" panose="020F0704030504030204" pitchFamily="34" charset="77"/>
              </a:rPr>
              <a:t>Réviviscences</a:t>
            </a:r>
            <a:r>
              <a:rPr dirty="0">
                <a:solidFill>
                  <a:srgbClr val="004D80"/>
                </a:solidFill>
                <a:latin typeface="Arial Rounded MT Bold" panose="020F0704030504030204" pitchFamily="34" charset="77"/>
              </a:rPr>
              <a:t> (</a:t>
            </a:r>
            <a:r>
              <a:rPr dirty="0" err="1">
                <a:solidFill>
                  <a:srgbClr val="004D80"/>
                </a:solidFill>
                <a:latin typeface="Arial Rounded MT Bold" panose="020F0704030504030204" pitchFamily="34" charset="77"/>
              </a:rPr>
              <a:t>symptômes</a:t>
            </a:r>
            <a:r>
              <a:rPr dirty="0">
                <a:solidFill>
                  <a:srgbClr val="004D80"/>
                </a:solidFill>
                <a:latin typeface="Arial Rounded MT Bold" panose="020F0704030504030204" pitchFamily="34" charset="77"/>
              </a:rPr>
              <a:t> </a:t>
            </a:r>
            <a:r>
              <a:rPr dirty="0" err="1">
                <a:solidFill>
                  <a:srgbClr val="004D80"/>
                </a:solidFill>
                <a:latin typeface="Arial Rounded MT Bold" panose="020F0704030504030204" pitchFamily="34" charset="77"/>
              </a:rPr>
              <a:t>intrusifs</a:t>
            </a:r>
            <a:r>
              <a:rPr dirty="0">
                <a:solidFill>
                  <a:srgbClr val="004D80"/>
                </a:solidFill>
                <a:latin typeface="Arial Rounded MT Bold" panose="020F0704030504030204" pitchFamily="34" charset="77"/>
              </a:rPr>
              <a:t>)</a:t>
            </a:r>
          </a:p>
        </p:txBody>
      </p:sp>
      <p:sp>
        <p:nvSpPr>
          <p:cNvPr id="361" name="Espace réservé du contenu 2"/>
          <p:cNvSpPr txBox="1">
            <a:spLocks noGrp="1"/>
          </p:cNvSpPr>
          <p:nvPr>
            <p:ph type="body" idx="1"/>
          </p:nvPr>
        </p:nvSpPr>
        <p:spPr>
          <a:xfrm>
            <a:off x="1630823" y="3560267"/>
            <a:ext cx="21122354" cy="8770341"/>
          </a:xfrm>
          <a:prstGeom prst="rect">
            <a:avLst/>
          </a:prstGeom>
        </p:spPr>
        <p:txBody>
          <a:bodyPr>
            <a:normAutofit lnSpcReduction="10000"/>
          </a:bodyPr>
          <a:lstStyle/>
          <a:p>
            <a:pPr>
              <a:buFont typeface="Arial" panose="020B0604020202020204" pitchFamily="34" charset="0"/>
              <a:buChar char="•"/>
            </a:pPr>
            <a:r>
              <a:rPr lang="fr-FR" b="1" dirty="0"/>
              <a:t>Flash-back</a:t>
            </a:r>
            <a:r>
              <a:rPr lang="fr-FR" dirty="0"/>
              <a:t> : revivre l’événement comme s’il se produisait ici et maintenant</a:t>
            </a:r>
          </a:p>
          <a:p>
            <a:pPr>
              <a:buFont typeface="Arial" panose="020B0604020202020204" pitchFamily="34" charset="0"/>
              <a:buChar char="•"/>
            </a:pPr>
            <a:r>
              <a:rPr lang="fr-FR" b="1" dirty="0"/>
              <a:t>Cauchemars</a:t>
            </a:r>
            <a:r>
              <a:rPr lang="fr-FR" dirty="0"/>
              <a:t> en lien avec le traumatisme</a:t>
            </a:r>
          </a:p>
          <a:p>
            <a:pPr>
              <a:buFont typeface="Arial" panose="020B0604020202020204" pitchFamily="34" charset="0"/>
              <a:buChar char="•"/>
            </a:pPr>
            <a:r>
              <a:rPr lang="fr-FR" b="1" dirty="0"/>
              <a:t>Hallucinations</a:t>
            </a:r>
            <a:r>
              <a:rPr lang="fr-FR" dirty="0"/>
              <a:t> liées au traumatisme</a:t>
            </a:r>
          </a:p>
          <a:p>
            <a:pPr>
              <a:buFont typeface="Arial" panose="020B0604020202020204" pitchFamily="34" charset="0"/>
              <a:buChar char="•"/>
            </a:pPr>
            <a:r>
              <a:rPr lang="fr-FR" b="1" dirty="0"/>
              <a:t>Réactions sévères de peur ou de panique</a:t>
            </a:r>
            <a:r>
              <a:rPr lang="fr-FR" dirty="0"/>
              <a:t> : palpitations, respiration rapide, tremblements, impression de catastrophe imminente</a:t>
            </a:r>
          </a:p>
          <a:p>
            <a:pPr>
              <a:buFont typeface="Arial" panose="020B0604020202020204" pitchFamily="34" charset="0"/>
              <a:buChar char="•"/>
            </a:pPr>
            <a:r>
              <a:rPr lang="fr-FR" b="1" dirty="0"/>
              <a:t>Sentiment de paralysie</a:t>
            </a:r>
            <a:r>
              <a:rPr lang="fr-FR" dirty="0"/>
              <a:t> ou envie de fuir</a:t>
            </a:r>
          </a:p>
          <a:p>
            <a:endParaRPr dirty="0"/>
          </a:p>
          <a:p>
            <a:pPr marL="0" indent="0">
              <a:buSzTx/>
              <a:buNone/>
              <a:defRPr>
                <a:solidFill>
                  <a:schemeClr val="accent4">
                    <a:hueOff val="-1081314"/>
                    <a:satOff val="4338"/>
                    <a:lumOff val="-8931"/>
                  </a:schemeClr>
                </a:solidFill>
              </a:defRPr>
            </a:pPr>
            <a:r>
              <a:rPr dirty="0"/>
              <a:t>Le </a:t>
            </a:r>
            <a:r>
              <a:rPr dirty="0" err="1"/>
              <a:t>traumatisme</a:t>
            </a:r>
            <a:r>
              <a:rPr dirty="0"/>
              <a:t> se </a:t>
            </a:r>
            <a:r>
              <a:rPr dirty="0" err="1"/>
              <a:t>répète</a:t>
            </a:r>
            <a:r>
              <a:rPr dirty="0"/>
              <a:t> </a:t>
            </a:r>
            <a:r>
              <a:rPr dirty="0" err="1"/>
              <a:t>comme</a:t>
            </a:r>
            <a:r>
              <a:rPr dirty="0"/>
              <a:t> un </a:t>
            </a:r>
            <a:r>
              <a:rPr dirty="0" err="1"/>
              <a:t>éternel</a:t>
            </a:r>
            <a:r>
              <a:rPr dirty="0"/>
              <a:t> </a:t>
            </a:r>
            <a:r>
              <a:rPr dirty="0" err="1"/>
              <a:t>présent</a:t>
            </a:r>
            <a:r>
              <a:rPr dirty="0"/>
              <a:t> : le passé </a:t>
            </a:r>
            <a:r>
              <a:rPr dirty="0" err="1"/>
              <a:t>envahit</a:t>
            </a:r>
            <a:r>
              <a:rPr dirty="0"/>
              <a:t> et submerge le </a:t>
            </a:r>
            <a:r>
              <a:rPr dirty="0" err="1"/>
              <a:t>présent</a:t>
            </a:r>
            <a:r>
              <a:rPr dirty="0"/>
              <a:t>.  </a:t>
            </a:r>
            <a:endParaRPr lang="fr-FR" dirty="0"/>
          </a:p>
          <a:p>
            <a:pPr marL="0" indent="0">
              <a:buSzTx/>
              <a:buNone/>
              <a:defRPr>
                <a:solidFill>
                  <a:schemeClr val="accent4">
                    <a:hueOff val="-1081314"/>
                    <a:satOff val="4338"/>
                    <a:lumOff val="-8931"/>
                  </a:schemeClr>
                </a:solidFill>
              </a:defRPr>
            </a:pPr>
            <a:endParaRPr dirty="0"/>
          </a:p>
        </p:txBody>
      </p:sp>
      <p:sp>
        <p:nvSpPr>
          <p:cNvPr id="2" name="ZoneTexte 1">
            <a:extLst>
              <a:ext uri="{FF2B5EF4-FFF2-40B4-BE49-F238E27FC236}">
                <a16:creationId xmlns:a16="http://schemas.microsoft.com/office/drawing/2014/main" id="{7ACC557F-FAFB-4241-C842-4FD74F2E8A75}"/>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90168464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re 1"/>
          <p:cNvSpPr txBox="1">
            <a:spLocks noGrp="1"/>
          </p:cNvSpPr>
          <p:nvPr>
            <p:ph type="title"/>
          </p:nvPr>
        </p:nvSpPr>
        <p:spPr>
          <a:prstGeom prst="rect">
            <a:avLst/>
          </a:prstGeom>
        </p:spPr>
        <p:txBody>
          <a:bodyPr/>
          <a:lstStyle/>
          <a:p>
            <a:pPr>
              <a:defRPr sz="7400">
                <a:solidFill>
                  <a:srgbClr val="E98960"/>
                </a:solidFill>
              </a:defRPr>
            </a:pPr>
            <a:r>
              <a:rPr dirty="0">
                <a:solidFill>
                  <a:srgbClr val="004D80"/>
                </a:solidFill>
                <a:latin typeface="Arial Rounded MT Bold" panose="020F0704030504030204" pitchFamily="34" charset="77"/>
              </a:rPr>
              <a:t>TSPT : </a:t>
            </a:r>
            <a:r>
              <a:rPr dirty="0" err="1">
                <a:solidFill>
                  <a:srgbClr val="004D80"/>
                </a:solidFill>
                <a:latin typeface="Arial Rounded MT Bold" panose="020F0704030504030204" pitchFamily="34" charset="77"/>
              </a:rPr>
              <a:t>Evitements</a:t>
            </a:r>
            <a:r>
              <a:rPr dirty="0">
                <a:solidFill>
                  <a:srgbClr val="004D80"/>
                </a:solidFill>
                <a:latin typeface="Arial Rounded MT Bold" panose="020F0704030504030204" pitchFamily="34" charset="77"/>
              </a:rPr>
              <a:t> </a:t>
            </a:r>
            <a:br>
              <a:rPr dirty="0"/>
            </a:br>
            <a:endParaRPr dirty="0"/>
          </a:p>
        </p:txBody>
      </p:sp>
      <p:sp>
        <p:nvSpPr>
          <p:cNvPr id="364" name="Espace réservé du contenu 2"/>
          <p:cNvSpPr txBox="1">
            <a:spLocks noGrp="1"/>
          </p:cNvSpPr>
          <p:nvPr>
            <p:ph type="body" idx="1"/>
          </p:nvPr>
        </p:nvSpPr>
        <p:spPr>
          <a:xfrm>
            <a:off x="2034611" y="3381376"/>
            <a:ext cx="20314778" cy="7479208"/>
          </a:xfrm>
          <a:prstGeom prst="rect">
            <a:avLst/>
          </a:prstGeom>
        </p:spPr>
        <p:txBody>
          <a:bodyPr>
            <a:normAutofit lnSpcReduction="10000"/>
          </a:bodyPr>
          <a:lstStyle/>
          <a:p>
            <a:pPr>
              <a:buFont typeface="Arial" panose="020B0604020202020204" pitchFamily="34" charset="0"/>
              <a:buChar char="•"/>
            </a:pPr>
            <a:r>
              <a:rPr lang="fr-FR" dirty="0"/>
              <a:t>Efforts intenses pour </a:t>
            </a:r>
            <a:r>
              <a:rPr lang="fr-FR" b="1" dirty="0"/>
              <a:t>éviter pensées, sentiments ou situations</a:t>
            </a:r>
            <a:r>
              <a:rPr lang="fr-FR" dirty="0"/>
              <a:t> liées au trauma</a:t>
            </a:r>
          </a:p>
          <a:p>
            <a:pPr>
              <a:buFont typeface="Arial" panose="020B0604020202020204" pitchFamily="34" charset="0"/>
              <a:buChar char="•"/>
            </a:pPr>
            <a:r>
              <a:rPr lang="fr-FR" b="1" dirty="0"/>
              <a:t>Amnésie</a:t>
            </a:r>
            <a:r>
              <a:rPr lang="fr-FR" dirty="0"/>
              <a:t> de certains aspects de l’événement</a:t>
            </a:r>
          </a:p>
          <a:p>
            <a:pPr>
              <a:buFont typeface="Arial" panose="020B0604020202020204" pitchFamily="34" charset="0"/>
              <a:buChar char="•"/>
            </a:pPr>
            <a:r>
              <a:rPr lang="fr-FR" b="1" dirty="0"/>
              <a:t>Émoussement émotionnel</a:t>
            </a:r>
            <a:r>
              <a:rPr lang="fr-FR" dirty="0"/>
              <a:t> : désintérêt, coupure des affects</a:t>
            </a:r>
          </a:p>
          <a:p>
            <a:pPr>
              <a:buFont typeface="Arial" panose="020B0604020202020204" pitchFamily="34" charset="0"/>
              <a:buChar char="•"/>
            </a:pPr>
            <a:r>
              <a:rPr lang="fr-FR" dirty="0"/>
              <a:t>Incapacité à </a:t>
            </a:r>
            <a:r>
              <a:rPr lang="fr-FR" b="1" dirty="0"/>
              <a:t>profiter de la vie ou ressentir de l’amour</a:t>
            </a:r>
            <a:endParaRPr lang="fr-FR" dirty="0"/>
          </a:p>
          <a:p>
            <a:pPr>
              <a:buFont typeface="Arial" panose="020B0604020202020204" pitchFamily="34" charset="0"/>
              <a:buChar char="•"/>
            </a:pPr>
            <a:r>
              <a:rPr lang="fr-FR" dirty="0"/>
              <a:t>Sentiment de vivre en </a:t>
            </a:r>
            <a:r>
              <a:rPr lang="fr-FR" b="1" dirty="0"/>
              <a:t>“pilote automatique”</a:t>
            </a:r>
            <a:endParaRPr lang="fr-FR" dirty="0"/>
          </a:p>
          <a:p>
            <a:pPr>
              <a:buFont typeface="Arial" panose="020B0604020202020204" pitchFamily="34" charset="0"/>
              <a:buChar char="•"/>
            </a:pPr>
            <a:r>
              <a:rPr lang="fr-FR" b="1" dirty="0"/>
              <a:t>Isolement social</a:t>
            </a:r>
            <a:r>
              <a:rPr lang="fr-FR" dirty="0"/>
              <a:t> et évitement des autres</a:t>
            </a:r>
          </a:p>
          <a:p>
            <a:pPr>
              <a:buFont typeface="Arial" panose="020B0604020202020204" pitchFamily="34" charset="0"/>
              <a:buChar char="•"/>
            </a:pPr>
            <a:r>
              <a:rPr lang="fr-FR" dirty="0"/>
              <a:t>Refus ou </a:t>
            </a:r>
            <a:r>
              <a:rPr lang="fr-FR" b="1" dirty="0"/>
              <a:t>aversion à parler du trauma</a:t>
            </a:r>
            <a:endParaRPr lang="fr-FR" dirty="0"/>
          </a:p>
          <a:p>
            <a:endParaRPr dirty="0"/>
          </a:p>
        </p:txBody>
      </p:sp>
      <p:sp>
        <p:nvSpPr>
          <p:cNvPr id="2" name="ZoneTexte 1">
            <a:extLst>
              <a:ext uri="{FF2B5EF4-FFF2-40B4-BE49-F238E27FC236}">
                <a16:creationId xmlns:a16="http://schemas.microsoft.com/office/drawing/2014/main" id="{B9E77038-EC3A-4D00-B775-7EEDCDC5BF66}"/>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6147102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itre 1"/>
          <p:cNvSpPr txBox="1">
            <a:spLocks noGrp="1"/>
          </p:cNvSpPr>
          <p:nvPr>
            <p:ph type="title"/>
          </p:nvPr>
        </p:nvSpPr>
        <p:spPr>
          <a:prstGeom prst="rect">
            <a:avLst/>
          </a:prstGeom>
        </p:spPr>
        <p:txBody>
          <a:bodyPr/>
          <a:lstStyle>
            <a:lvl1pPr>
              <a:defRPr sz="7400">
                <a:solidFill>
                  <a:srgbClr val="E98960"/>
                </a:solidFill>
              </a:defRPr>
            </a:lvl1pPr>
          </a:lstStyle>
          <a:p>
            <a:r>
              <a:rPr dirty="0">
                <a:solidFill>
                  <a:srgbClr val="004D80"/>
                </a:solidFill>
                <a:latin typeface="Arial Rounded MT Bold" panose="020F0704030504030204" pitchFamily="34" charset="77"/>
              </a:rPr>
              <a:t>TSPT : </a:t>
            </a:r>
            <a:r>
              <a:rPr dirty="0" err="1">
                <a:solidFill>
                  <a:srgbClr val="004D80"/>
                </a:solidFill>
                <a:latin typeface="Arial Rounded MT Bold" panose="020F0704030504030204" pitchFamily="34" charset="77"/>
              </a:rPr>
              <a:t>Changements</a:t>
            </a:r>
            <a:r>
              <a:rPr dirty="0">
                <a:solidFill>
                  <a:srgbClr val="004D80"/>
                </a:solidFill>
                <a:latin typeface="Arial Rounded MT Bold" panose="020F0704030504030204" pitchFamily="34" charset="77"/>
              </a:rPr>
              <a:t> </a:t>
            </a:r>
            <a:r>
              <a:rPr dirty="0" err="1">
                <a:solidFill>
                  <a:srgbClr val="004D80"/>
                </a:solidFill>
                <a:latin typeface="Arial Rounded MT Bold" panose="020F0704030504030204" pitchFamily="34" charset="77"/>
              </a:rPr>
              <a:t>négatifs</a:t>
            </a:r>
            <a:r>
              <a:rPr dirty="0">
                <a:solidFill>
                  <a:srgbClr val="004D80"/>
                </a:solidFill>
                <a:latin typeface="Arial Rounded MT Bold" panose="020F0704030504030204" pitchFamily="34" charset="77"/>
              </a:rPr>
              <a:t> des cognitions et de </a:t>
            </a:r>
            <a:r>
              <a:rPr dirty="0" err="1">
                <a:solidFill>
                  <a:srgbClr val="004D80"/>
                </a:solidFill>
                <a:latin typeface="Arial Rounded MT Bold" panose="020F0704030504030204" pitchFamily="34" charset="77"/>
              </a:rPr>
              <a:t>l’humeur</a:t>
            </a:r>
            <a:endParaRPr dirty="0">
              <a:solidFill>
                <a:srgbClr val="004D80"/>
              </a:solidFill>
              <a:latin typeface="Arial Rounded MT Bold" panose="020F0704030504030204" pitchFamily="34" charset="77"/>
            </a:endParaRPr>
          </a:p>
        </p:txBody>
      </p:sp>
      <p:sp>
        <p:nvSpPr>
          <p:cNvPr id="367" name="Espace réservé du contenu 2"/>
          <p:cNvSpPr txBox="1">
            <a:spLocks noGrp="1"/>
          </p:cNvSpPr>
          <p:nvPr>
            <p:ph type="body" idx="1"/>
          </p:nvPr>
        </p:nvSpPr>
        <p:spPr>
          <a:xfrm>
            <a:off x="1438807" y="2825551"/>
            <a:ext cx="21314370" cy="9505058"/>
          </a:xfrm>
          <a:prstGeom prst="rect">
            <a:avLst/>
          </a:prstGeom>
        </p:spPr>
        <p:txBody>
          <a:bodyPr/>
          <a:lstStyle/>
          <a:p>
            <a:pPr marL="0" indent="0">
              <a:lnSpc>
                <a:spcPct val="81000"/>
              </a:lnSpc>
              <a:buSzTx/>
              <a:buNone/>
            </a:pPr>
            <a:endParaRPr dirty="0"/>
          </a:p>
          <a:p>
            <a:pPr>
              <a:lnSpc>
                <a:spcPct val="81000"/>
              </a:lnSpc>
            </a:pPr>
            <a:endParaRPr lang="fr-FR" dirty="0"/>
          </a:p>
          <a:p>
            <a:pPr>
              <a:lnSpc>
                <a:spcPct val="81000"/>
              </a:lnSpc>
            </a:pPr>
            <a:r>
              <a:rPr dirty="0"/>
              <a:t> </a:t>
            </a:r>
            <a:r>
              <a:rPr b="1" dirty="0" err="1"/>
              <a:t>Croyances</a:t>
            </a:r>
            <a:r>
              <a:rPr b="1" dirty="0"/>
              <a:t> </a:t>
            </a:r>
            <a:r>
              <a:rPr b="1" dirty="0" err="1"/>
              <a:t>ou</a:t>
            </a:r>
            <a:r>
              <a:rPr b="1" dirty="0"/>
              <a:t> </a:t>
            </a:r>
            <a:r>
              <a:rPr b="1" dirty="0" err="1"/>
              <a:t>attentes</a:t>
            </a:r>
            <a:r>
              <a:rPr b="1" dirty="0"/>
              <a:t> </a:t>
            </a:r>
            <a:r>
              <a:rPr b="1" dirty="0" err="1"/>
              <a:t>négatives</a:t>
            </a:r>
            <a:r>
              <a:rPr b="1" dirty="0"/>
              <a:t> </a:t>
            </a:r>
            <a:r>
              <a:rPr b="1" dirty="0" err="1"/>
              <a:t>exagérées</a:t>
            </a:r>
            <a:r>
              <a:rPr b="1" dirty="0"/>
              <a:t> </a:t>
            </a:r>
            <a:r>
              <a:rPr dirty="0"/>
              <a:t>par rapport à soi, aux </a:t>
            </a:r>
            <a:r>
              <a:rPr dirty="0" err="1"/>
              <a:t>autres</a:t>
            </a:r>
            <a:r>
              <a:rPr dirty="0"/>
              <a:t> </a:t>
            </a:r>
            <a:r>
              <a:rPr dirty="0" err="1"/>
              <a:t>ou</a:t>
            </a:r>
            <a:r>
              <a:rPr dirty="0"/>
              <a:t> au monde </a:t>
            </a:r>
          </a:p>
          <a:p>
            <a:pPr>
              <a:lnSpc>
                <a:spcPct val="81000"/>
              </a:lnSpc>
            </a:pPr>
            <a:r>
              <a:rPr b="1" dirty="0" err="1"/>
              <a:t>Distorsions</a:t>
            </a:r>
            <a:r>
              <a:rPr b="1" dirty="0"/>
              <a:t> </a:t>
            </a:r>
            <a:r>
              <a:rPr b="1" dirty="0" err="1"/>
              <a:t>cognitives</a:t>
            </a:r>
            <a:r>
              <a:rPr b="1" dirty="0"/>
              <a:t> </a:t>
            </a:r>
            <a:r>
              <a:rPr dirty="0"/>
              <a:t>par rapport aux causes/ </a:t>
            </a:r>
            <a:r>
              <a:rPr dirty="0" err="1"/>
              <a:t>conséquences</a:t>
            </a:r>
            <a:r>
              <a:rPr dirty="0"/>
              <a:t> de </a:t>
            </a:r>
            <a:r>
              <a:rPr dirty="0" err="1"/>
              <a:t>l’événement</a:t>
            </a:r>
            <a:r>
              <a:rPr dirty="0"/>
              <a:t> </a:t>
            </a:r>
          </a:p>
          <a:p>
            <a:pPr>
              <a:lnSpc>
                <a:spcPct val="81000"/>
              </a:lnSpc>
            </a:pPr>
            <a:r>
              <a:rPr dirty="0"/>
              <a:t> </a:t>
            </a:r>
            <a:r>
              <a:rPr dirty="0" err="1"/>
              <a:t>État</a:t>
            </a:r>
            <a:r>
              <a:rPr dirty="0"/>
              <a:t> </a:t>
            </a:r>
            <a:r>
              <a:rPr dirty="0" err="1"/>
              <a:t>affectif</a:t>
            </a:r>
            <a:r>
              <a:rPr dirty="0"/>
              <a:t> </a:t>
            </a:r>
            <a:r>
              <a:rPr b="1" dirty="0" err="1"/>
              <a:t>négatif</a:t>
            </a:r>
            <a:r>
              <a:rPr dirty="0"/>
              <a:t> </a:t>
            </a:r>
            <a:r>
              <a:rPr dirty="0" err="1"/>
              <a:t>persistant</a:t>
            </a:r>
            <a:r>
              <a:rPr dirty="0"/>
              <a:t> </a:t>
            </a:r>
          </a:p>
          <a:p>
            <a:pPr>
              <a:lnSpc>
                <a:spcPct val="81000"/>
              </a:lnSpc>
            </a:pPr>
            <a:r>
              <a:rPr dirty="0" err="1"/>
              <a:t>Anhédonie</a:t>
            </a:r>
            <a:r>
              <a:rPr dirty="0"/>
              <a:t>: </a:t>
            </a:r>
            <a:r>
              <a:rPr dirty="0" err="1"/>
              <a:t>une</a:t>
            </a:r>
            <a:r>
              <a:rPr dirty="0"/>
              <a:t> </a:t>
            </a:r>
            <a:r>
              <a:rPr dirty="0" err="1"/>
              <a:t>incapacite</a:t>
            </a:r>
            <a:r>
              <a:rPr dirty="0"/>
              <a:t>́ à </a:t>
            </a:r>
            <a:r>
              <a:rPr dirty="0" err="1"/>
              <a:t>éprouver</a:t>
            </a:r>
            <a:r>
              <a:rPr dirty="0"/>
              <a:t> du </a:t>
            </a:r>
            <a:r>
              <a:rPr dirty="0" err="1"/>
              <a:t>plaisir</a:t>
            </a:r>
            <a:r>
              <a:rPr dirty="0"/>
              <a:t> </a:t>
            </a:r>
          </a:p>
          <a:p>
            <a:pPr>
              <a:lnSpc>
                <a:spcPct val="81000"/>
              </a:lnSpc>
            </a:pPr>
            <a:r>
              <a:rPr dirty="0"/>
              <a:t> Sensations de </a:t>
            </a:r>
            <a:r>
              <a:rPr dirty="0" err="1"/>
              <a:t>d</a:t>
            </a:r>
            <a:r>
              <a:rPr b="1" dirty="0" err="1"/>
              <a:t>étachement</a:t>
            </a:r>
            <a:r>
              <a:rPr dirty="0"/>
              <a:t> </a:t>
            </a:r>
            <a:r>
              <a:rPr dirty="0" err="1"/>
              <a:t>ou</a:t>
            </a:r>
            <a:r>
              <a:rPr dirty="0"/>
              <a:t> d’être </a:t>
            </a:r>
            <a:r>
              <a:rPr dirty="0" err="1"/>
              <a:t>étranger</a:t>
            </a:r>
            <a:r>
              <a:rPr dirty="0"/>
              <a:t> aux </a:t>
            </a:r>
            <a:r>
              <a:rPr dirty="0" err="1"/>
              <a:t>autres</a:t>
            </a:r>
            <a:r>
              <a:rPr dirty="0"/>
              <a:t> </a:t>
            </a:r>
          </a:p>
          <a:p>
            <a:pPr>
              <a:lnSpc>
                <a:spcPct val="81000"/>
              </a:lnSpc>
            </a:pPr>
            <a:r>
              <a:rPr dirty="0" err="1"/>
              <a:t>Incapacite</a:t>
            </a:r>
            <a:r>
              <a:rPr dirty="0"/>
              <a:t>́ à </a:t>
            </a:r>
            <a:r>
              <a:rPr dirty="0" err="1"/>
              <a:t>ressentir</a:t>
            </a:r>
            <a:r>
              <a:rPr dirty="0"/>
              <a:t> des affects </a:t>
            </a:r>
            <a:r>
              <a:rPr dirty="0" err="1"/>
              <a:t>positifs</a:t>
            </a:r>
            <a:r>
              <a:rPr dirty="0"/>
              <a:t> </a:t>
            </a:r>
          </a:p>
        </p:txBody>
      </p:sp>
      <p:sp>
        <p:nvSpPr>
          <p:cNvPr id="2" name="ZoneTexte 1">
            <a:extLst>
              <a:ext uri="{FF2B5EF4-FFF2-40B4-BE49-F238E27FC236}">
                <a16:creationId xmlns:a16="http://schemas.microsoft.com/office/drawing/2014/main" id="{C32FC936-96B4-4111-9D50-597E4F3BD541}"/>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203822462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re 1"/>
          <p:cNvSpPr txBox="1">
            <a:spLocks noGrp="1"/>
          </p:cNvSpPr>
          <p:nvPr>
            <p:ph type="title"/>
          </p:nvPr>
        </p:nvSpPr>
        <p:spPr>
          <a:prstGeom prst="rect">
            <a:avLst/>
          </a:prstGeom>
        </p:spPr>
        <p:txBody>
          <a:bodyPr/>
          <a:lstStyle>
            <a:lvl1pPr>
              <a:defRPr sz="7400">
                <a:solidFill>
                  <a:srgbClr val="E98960"/>
                </a:solidFill>
              </a:defRPr>
            </a:lvl1pPr>
          </a:lstStyle>
          <a:p>
            <a:r>
              <a:rPr dirty="0">
                <a:solidFill>
                  <a:srgbClr val="004D80"/>
                </a:solidFill>
                <a:latin typeface="Arial Rounded MT Bold" panose="020F0704030504030204" pitchFamily="34" charset="77"/>
              </a:rPr>
              <a:t>TSPT : Activation </a:t>
            </a:r>
            <a:r>
              <a:rPr dirty="0" err="1">
                <a:solidFill>
                  <a:srgbClr val="004D80"/>
                </a:solidFill>
                <a:latin typeface="Arial Rounded MT Bold" panose="020F0704030504030204" pitchFamily="34" charset="77"/>
              </a:rPr>
              <a:t>neuro-végétative</a:t>
            </a:r>
            <a:endParaRPr dirty="0">
              <a:solidFill>
                <a:srgbClr val="004D80"/>
              </a:solidFill>
              <a:latin typeface="Arial Rounded MT Bold" panose="020F0704030504030204" pitchFamily="34" charset="77"/>
            </a:endParaRPr>
          </a:p>
        </p:txBody>
      </p:sp>
      <p:sp>
        <p:nvSpPr>
          <p:cNvPr id="370" name="Espace réservé du contenu 2"/>
          <p:cNvSpPr txBox="1">
            <a:spLocks noGrp="1"/>
          </p:cNvSpPr>
          <p:nvPr>
            <p:ph type="body" idx="1"/>
          </p:nvPr>
        </p:nvSpPr>
        <p:spPr>
          <a:xfrm>
            <a:off x="1534815" y="3782481"/>
            <a:ext cx="21314370" cy="9505058"/>
          </a:xfrm>
          <a:prstGeom prst="rect">
            <a:avLst/>
          </a:prstGeom>
        </p:spPr>
        <p:txBody>
          <a:bodyPr/>
          <a:lstStyle/>
          <a:p>
            <a:pPr marL="0" indent="0">
              <a:buNone/>
            </a:pPr>
            <a:r>
              <a:rPr lang="fr-FR" b="1" u="sng" dirty="0"/>
              <a:t>Symptômes de suractivation</a:t>
            </a:r>
          </a:p>
          <a:p>
            <a:pPr>
              <a:buFont typeface="Arial" panose="020B0604020202020204" pitchFamily="34" charset="0"/>
              <a:buChar char="•"/>
            </a:pPr>
            <a:r>
              <a:rPr lang="fr-FR" b="1" dirty="0"/>
              <a:t>Tension physique et psychique persistante</a:t>
            </a:r>
            <a:r>
              <a:rPr lang="fr-FR" dirty="0"/>
              <a:t> : agitation, inquiétude, impatience, hypervigilance</a:t>
            </a:r>
          </a:p>
          <a:p>
            <a:pPr>
              <a:buFont typeface="Arial" panose="020B0604020202020204" pitchFamily="34" charset="0"/>
              <a:buChar char="•"/>
            </a:pPr>
            <a:r>
              <a:rPr lang="fr-FR" b="1" dirty="0"/>
              <a:t>Réaction de sursaut exagérée</a:t>
            </a:r>
            <a:endParaRPr lang="fr-FR" dirty="0"/>
          </a:p>
          <a:p>
            <a:pPr>
              <a:buFont typeface="Arial" panose="020B0604020202020204" pitchFamily="34" charset="0"/>
              <a:buChar char="•"/>
            </a:pPr>
            <a:r>
              <a:rPr lang="fr-FR" b="1" dirty="0"/>
              <a:t>Irritabilité</a:t>
            </a:r>
            <a:r>
              <a:rPr lang="fr-FR" dirty="0"/>
              <a:t>, accès de colère</a:t>
            </a:r>
          </a:p>
          <a:p>
            <a:pPr>
              <a:buFont typeface="Arial" panose="020B0604020202020204" pitchFamily="34" charset="0"/>
              <a:buChar char="•"/>
            </a:pPr>
            <a:r>
              <a:rPr lang="fr-FR" b="1" dirty="0"/>
              <a:t>Crises émotionnelles</a:t>
            </a:r>
            <a:r>
              <a:rPr lang="fr-FR" dirty="0"/>
              <a:t> (ex. larmes)</a:t>
            </a:r>
          </a:p>
          <a:p>
            <a:pPr>
              <a:buFont typeface="Arial" panose="020B0604020202020204" pitchFamily="34" charset="0"/>
              <a:buChar char="•"/>
            </a:pPr>
            <a:r>
              <a:rPr lang="fr-FR" b="1" dirty="0"/>
              <a:t>Troubles du sommeil sévères</a:t>
            </a:r>
            <a:r>
              <a:rPr lang="fr-FR" dirty="0"/>
              <a:t> : difficulté d’endormissement ou réveils fréquents</a:t>
            </a:r>
          </a:p>
          <a:p>
            <a:pPr>
              <a:buFont typeface="Arial" panose="020B0604020202020204" pitchFamily="34" charset="0"/>
              <a:buChar char="•"/>
            </a:pPr>
            <a:r>
              <a:rPr lang="fr-FR" b="1" dirty="0"/>
              <a:t>Problèmes de concentration</a:t>
            </a:r>
            <a:endParaRPr lang="fr-FR" dirty="0"/>
          </a:p>
          <a:p>
            <a:pPr marL="0" indent="0">
              <a:buSzTx/>
              <a:buNone/>
            </a:pPr>
            <a:endParaRPr dirty="0"/>
          </a:p>
        </p:txBody>
      </p:sp>
      <p:sp>
        <p:nvSpPr>
          <p:cNvPr id="2" name="ZoneTexte 1">
            <a:extLst>
              <a:ext uri="{FF2B5EF4-FFF2-40B4-BE49-F238E27FC236}">
                <a16:creationId xmlns:a16="http://schemas.microsoft.com/office/drawing/2014/main" id="{44759A8D-DB0C-86EA-06D7-543476541012}"/>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92966949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re 1"/>
          <p:cNvSpPr txBox="1">
            <a:spLocks noGrp="1"/>
          </p:cNvSpPr>
          <p:nvPr>
            <p:ph type="title"/>
          </p:nvPr>
        </p:nvSpPr>
        <p:spPr>
          <a:xfrm>
            <a:off x="1998920" y="730250"/>
            <a:ext cx="20708679" cy="1779034"/>
          </a:xfrm>
          <a:prstGeom prst="rect">
            <a:avLst/>
          </a:prstGeom>
        </p:spPr>
        <p:txBody>
          <a:bodyPr/>
          <a:lstStyle>
            <a:lvl1pPr>
              <a:defRPr sz="7400">
                <a:solidFill>
                  <a:srgbClr val="E98960"/>
                </a:solidFill>
              </a:defRPr>
            </a:lvl1pPr>
          </a:lstStyle>
          <a:p>
            <a:r>
              <a:rPr dirty="0">
                <a:solidFill>
                  <a:srgbClr val="004D80"/>
                </a:solidFill>
                <a:latin typeface="Arial Rounded MT Bold" panose="020F0704030504030204" pitchFamily="34" charset="77"/>
              </a:rPr>
              <a:t>TSPT : Activation </a:t>
            </a:r>
            <a:r>
              <a:rPr dirty="0" err="1">
                <a:solidFill>
                  <a:srgbClr val="004D80"/>
                </a:solidFill>
                <a:latin typeface="Arial Rounded MT Bold" panose="020F0704030504030204" pitchFamily="34" charset="77"/>
              </a:rPr>
              <a:t>neuro-végétative</a:t>
            </a:r>
            <a:endParaRPr dirty="0">
              <a:solidFill>
                <a:srgbClr val="004D80"/>
              </a:solidFill>
              <a:latin typeface="Arial Rounded MT Bold" panose="020F0704030504030204" pitchFamily="34" charset="77"/>
            </a:endParaRPr>
          </a:p>
        </p:txBody>
      </p:sp>
      <p:sp>
        <p:nvSpPr>
          <p:cNvPr id="370" name="Espace réservé du contenu 2"/>
          <p:cNvSpPr txBox="1">
            <a:spLocks noGrp="1"/>
          </p:cNvSpPr>
          <p:nvPr>
            <p:ph type="body" idx="1"/>
          </p:nvPr>
        </p:nvSpPr>
        <p:spPr>
          <a:xfrm>
            <a:off x="1438807" y="2825551"/>
            <a:ext cx="21314370" cy="9505058"/>
          </a:xfrm>
          <a:prstGeom prst="rect">
            <a:avLst/>
          </a:prstGeom>
        </p:spPr>
        <p:txBody>
          <a:bodyPr>
            <a:normAutofit fontScale="92500"/>
          </a:bodyPr>
          <a:lstStyle/>
          <a:p>
            <a:pPr marL="0" indent="0">
              <a:buNone/>
            </a:pPr>
            <a:r>
              <a:rPr lang="fr-FR" b="1" u="sng" dirty="0"/>
              <a:t>Symptômes de sous-activation (dissociatifs)</a:t>
            </a:r>
          </a:p>
          <a:p>
            <a:pPr>
              <a:buFont typeface="Arial" panose="020B0604020202020204" pitchFamily="34" charset="0"/>
              <a:buChar char="•"/>
            </a:pPr>
            <a:r>
              <a:rPr lang="fr-FR" b="1" dirty="0"/>
              <a:t>Dépersonnalisation</a:t>
            </a:r>
            <a:r>
              <a:rPr lang="fr-FR" dirty="0"/>
              <a:t> : sentiment de détachement, impression d’être spectateur de soi-même</a:t>
            </a:r>
          </a:p>
          <a:p>
            <a:pPr>
              <a:buFont typeface="Arial" panose="020B0604020202020204" pitchFamily="34" charset="0"/>
              <a:buChar char="•"/>
            </a:pPr>
            <a:r>
              <a:rPr lang="fr-FR" b="1" dirty="0"/>
              <a:t>Déréalisation</a:t>
            </a:r>
            <a:r>
              <a:rPr lang="fr-FR" dirty="0"/>
              <a:t> : perception de l’environnement comme irréel ou déformé</a:t>
            </a:r>
          </a:p>
          <a:p>
            <a:pPr>
              <a:buFont typeface="Arial" panose="020B0604020202020204" pitchFamily="34" charset="0"/>
              <a:buChar char="•"/>
            </a:pPr>
            <a:r>
              <a:rPr lang="fr-FR" b="1" dirty="0"/>
              <a:t>Émoussement émotionnel</a:t>
            </a:r>
            <a:endParaRPr lang="fr-FR" dirty="0"/>
          </a:p>
          <a:p>
            <a:pPr>
              <a:buFont typeface="Arial" panose="020B0604020202020204" pitchFamily="34" charset="0"/>
              <a:buChar char="•"/>
            </a:pPr>
            <a:r>
              <a:rPr lang="fr-FR" b="1" dirty="0"/>
              <a:t>Anesthésie corporelle</a:t>
            </a:r>
            <a:r>
              <a:rPr lang="fr-FR" dirty="0"/>
              <a:t> : incapacité à ressentir la douleur</a:t>
            </a:r>
          </a:p>
          <a:p>
            <a:pPr>
              <a:buFont typeface="Arial" panose="020B0604020202020204" pitchFamily="34" charset="0"/>
              <a:buChar char="•"/>
            </a:pPr>
            <a:r>
              <a:rPr lang="fr-FR" b="1" dirty="0"/>
              <a:t>Tête “vide”</a:t>
            </a:r>
            <a:r>
              <a:rPr lang="fr-FR" dirty="0"/>
              <a:t> : difficulté à penser ou parler</a:t>
            </a:r>
          </a:p>
          <a:p>
            <a:pPr>
              <a:buFont typeface="Arial" panose="020B0604020202020204" pitchFamily="34" charset="0"/>
              <a:buChar char="•"/>
            </a:pPr>
            <a:r>
              <a:rPr lang="fr-FR" b="1" dirty="0"/>
              <a:t>Détachement extrême</a:t>
            </a:r>
            <a:endParaRPr lang="fr-FR" dirty="0"/>
          </a:p>
          <a:p>
            <a:pPr>
              <a:buFont typeface="Arial" panose="020B0604020202020204" pitchFamily="34" charset="0"/>
              <a:buChar char="•"/>
            </a:pPr>
            <a:r>
              <a:rPr lang="fr-FR" b="1" dirty="0"/>
              <a:t>Paralysie</a:t>
            </a:r>
            <a:r>
              <a:rPr lang="fr-FR" dirty="0"/>
              <a:t> temporaire</a:t>
            </a:r>
          </a:p>
          <a:p>
            <a:pPr>
              <a:buFont typeface="Arial" panose="020B0604020202020204" pitchFamily="34" charset="0"/>
              <a:buChar char="•"/>
            </a:pPr>
            <a:r>
              <a:rPr lang="fr-FR" b="1" dirty="0"/>
              <a:t>Somnolence extrême</a:t>
            </a:r>
            <a:r>
              <a:rPr lang="fr-FR" dirty="0"/>
              <a:t> ou pertes de conscience</a:t>
            </a:r>
          </a:p>
          <a:p>
            <a:pPr marL="0" indent="0">
              <a:buSzTx/>
              <a:buNone/>
            </a:pPr>
            <a:endParaRPr dirty="0"/>
          </a:p>
        </p:txBody>
      </p:sp>
      <p:sp>
        <p:nvSpPr>
          <p:cNvPr id="2" name="ZoneTexte 1">
            <a:extLst>
              <a:ext uri="{FF2B5EF4-FFF2-40B4-BE49-F238E27FC236}">
                <a16:creationId xmlns:a16="http://schemas.microsoft.com/office/drawing/2014/main" id="{2DC13019-65B0-DED8-583A-1F7F322D623F}"/>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20625655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re 1"/>
          <p:cNvSpPr txBox="1">
            <a:spLocks noGrp="1"/>
          </p:cNvSpPr>
          <p:nvPr>
            <p:ph type="title"/>
          </p:nvPr>
        </p:nvSpPr>
        <p:spPr>
          <a:xfrm>
            <a:off x="3022600" y="406400"/>
            <a:ext cx="19979198" cy="2768600"/>
          </a:xfrm>
          <a:prstGeom prst="rect">
            <a:avLst/>
          </a:prstGeom>
        </p:spPr>
        <p:txBody>
          <a:bodyPr>
            <a:normAutofit/>
          </a:bodyPr>
          <a:lstStyle>
            <a:lvl1pPr>
              <a:defRPr sz="5600">
                <a:solidFill>
                  <a:srgbClr val="E98960"/>
                </a:solidFill>
              </a:defRPr>
            </a:lvl1pPr>
          </a:lstStyle>
          <a:p>
            <a:r>
              <a:rPr sz="6600" dirty="0" err="1">
                <a:solidFill>
                  <a:srgbClr val="F6651E"/>
                </a:solidFill>
                <a:latin typeface="+mj-lt"/>
              </a:rPr>
              <a:t>Lorsque</a:t>
            </a:r>
            <a:r>
              <a:rPr sz="6600" dirty="0">
                <a:solidFill>
                  <a:srgbClr val="F6651E"/>
                </a:solidFill>
                <a:latin typeface="+mj-lt"/>
              </a:rPr>
              <a:t> les </a:t>
            </a:r>
            <a:r>
              <a:rPr sz="6600" dirty="0" err="1">
                <a:solidFill>
                  <a:srgbClr val="F6651E"/>
                </a:solidFill>
                <a:latin typeface="+mj-lt"/>
              </a:rPr>
              <a:t>blessures</a:t>
            </a:r>
            <a:r>
              <a:rPr sz="6600" dirty="0">
                <a:solidFill>
                  <a:srgbClr val="F6651E"/>
                </a:solidFill>
                <a:latin typeface="+mj-lt"/>
              </a:rPr>
              <a:t> </a:t>
            </a:r>
            <a:r>
              <a:rPr sz="6600" dirty="0" err="1">
                <a:solidFill>
                  <a:srgbClr val="F6651E"/>
                </a:solidFill>
                <a:latin typeface="+mj-lt"/>
              </a:rPr>
              <a:t>s’accumulent</a:t>
            </a:r>
            <a:r>
              <a:rPr sz="6600" dirty="0">
                <a:solidFill>
                  <a:srgbClr val="F6651E"/>
                </a:solidFill>
                <a:latin typeface="+mj-lt"/>
              </a:rPr>
              <a:t>..</a:t>
            </a:r>
          </a:p>
        </p:txBody>
      </p:sp>
      <p:sp>
        <p:nvSpPr>
          <p:cNvPr id="373" name="Espace réservé du contenu 2"/>
          <p:cNvSpPr txBox="1">
            <a:spLocks noGrp="1"/>
          </p:cNvSpPr>
          <p:nvPr>
            <p:ph type="body" idx="1"/>
          </p:nvPr>
        </p:nvSpPr>
        <p:spPr>
          <a:xfrm>
            <a:off x="2006600" y="2692400"/>
            <a:ext cx="18440400" cy="9652000"/>
          </a:xfrm>
          <a:prstGeom prst="rect">
            <a:avLst/>
          </a:prstGeom>
        </p:spPr>
        <p:txBody>
          <a:bodyPr/>
          <a:lstStyle/>
          <a:p>
            <a:pPr marL="0" indent="182659">
              <a:lnSpc>
                <a:spcPct val="72666"/>
              </a:lnSpc>
              <a:buSzTx/>
              <a:buNone/>
              <a:defRPr sz="4200">
                <a:solidFill>
                  <a:srgbClr val="575757"/>
                </a:solidFill>
              </a:defRPr>
            </a:pPr>
            <a:r>
              <a:rPr dirty="0"/>
              <a:t>Les </a:t>
            </a:r>
            <a:r>
              <a:rPr dirty="0" err="1"/>
              <a:t>personnes</a:t>
            </a:r>
            <a:r>
              <a:rPr dirty="0"/>
              <a:t> </a:t>
            </a:r>
            <a:r>
              <a:rPr dirty="0" err="1"/>
              <a:t>souffrant</a:t>
            </a:r>
            <a:r>
              <a:rPr dirty="0"/>
              <a:t> de </a:t>
            </a:r>
            <a:r>
              <a:rPr dirty="0" err="1"/>
              <a:t>traumatismes</a:t>
            </a:r>
            <a:r>
              <a:rPr dirty="0"/>
              <a:t> multiples, </a:t>
            </a:r>
            <a:br>
              <a:rPr dirty="0"/>
            </a:br>
            <a:r>
              <a:rPr dirty="0"/>
              <a:t>complexes et </a:t>
            </a:r>
            <a:r>
              <a:rPr dirty="0" err="1"/>
              <a:t>chroniques</a:t>
            </a:r>
            <a:r>
              <a:rPr dirty="0"/>
              <a:t> </a:t>
            </a:r>
            <a:r>
              <a:rPr dirty="0" err="1"/>
              <a:t>montrent</a:t>
            </a:r>
            <a:r>
              <a:rPr dirty="0"/>
              <a:t> </a:t>
            </a:r>
            <a:r>
              <a:rPr dirty="0" err="1"/>
              <a:t>souvent</a:t>
            </a:r>
            <a:r>
              <a:rPr dirty="0"/>
              <a:t> </a:t>
            </a:r>
            <a:r>
              <a:rPr spc="200" dirty="0"/>
              <a:t>un</a:t>
            </a:r>
            <a:r>
              <a:rPr dirty="0"/>
              <a:t> tableau qui </a:t>
            </a:r>
            <a:r>
              <a:rPr dirty="0" err="1"/>
              <a:t>dépasse</a:t>
            </a:r>
            <a:r>
              <a:rPr dirty="0"/>
              <a:t> le </a:t>
            </a:r>
            <a:r>
              <a:rPr spc="200" dirty="0"/>
              <a:t>TSPT</a:t>
            </a:r>
            <a:r>
              <a:rPr dirty="0"/>
              <a:t> </a:t>
            </a:r>
            <a:endParaRPr spc="130" dirty="0"/>
          </a:p>
          <a:p>
            <a:pPr marL="622480" indent="-439820">
              <a:lnSpc>
                <a:spcPct val="72666"/>
              </a:lnSpc>
              <a:defRPr sz="4200" spc="130">
                <a:solidFill>
                  <a:srgbClr val="575757"/>
                </a:solidFill>
              </a:defRPr>
            </a:pPr>
            <a:endParaRPr spc="130" dirty="0"/>
          </a:p>
          <a:p>
            <a:pPr marL="1033740" indent="-805140">
              <a:lnSpc>
                <a:spcPct val="76666"/>
              </a:lnSpc>
              <a:defRPr sz="4200">
                <a:solidFill>
                  <a:srgbClr val="575757"/>
                </a:solidFill>
              </a:defRPr>
            </a:pPr>
            <a:r>
              <a:rPr dirty="0" err="1"/>
              <a:t>Dépression</a:t>
            </a:r>
            <a:r>
              <a:rPr dirty="0"/>
              <a:t> majeure</a:t>
            </a:r>
          </a:p>
          <a:p>
            <a:pPr marL="1033740" indent="-805140">
              <a:lnSpc>
                <a:spcPct val="79666"/>
              </a:lnSpc>
              <a:defRPr sz="4200">
                <a:solidFill>
                  <a:srgbClr val="575757"/>
                </a:solidFill>
              </a:defRPr>
            </a:pPr>
            <a:r>
              <a:rPr dirty="0"/>
              <a:t>Troubles de </a:t>
            </a:r>
            <a:r>
              <a:rPr dirty="0" err="1"/>
              <a:t>l’humeur</a:t>
            </a:r>
            <a:endParaRPr spc="130" dirty="0"/>
          </a:p>
          <a:p>
            <a:pPr marL="1033740" indent="-805140">
              <a:lnSpc>
                <a:spcPct val="79666"/>
              </a:lnSpc>
              <a:defRPr sz="4200">
                <a:solidFill>
                  <a:srgbClr val="575757"/>
                </a:solidFill>
              </a:defRPr>
            </a:pPr>
            <a:r>
              <a:rPr dirty="0" err="1"/>
              <a:t>États</a:t>
            </a:r>
            <a:r>
              <a:rPr dirty="0"/>
              <a:t> </a:t>
            </a:r>
            <a:r>
              <a:rPr dirty="0" err="1"/>
              <a:t>suicidaires</a:t>
            </a:r>
            <a:endParaRPr spc="120" dirty="0"/>
          </a:p>
          <a:p>
            <a:pPr marL="1033740" indent="-805140">
              <a:lnSpc>
                <a:spcPct val="76332"/>
              </a:lnSpc>
              <a:defRPr sz="4200">
                <a:solidFill>
                  <a:srgbClr val="575757"/>
                </a:solidFill>
              </a:defRPr>
            </a:pPr>
            <a:r>
              <a:rPr dirty="0" err="1"/>
              <a:t>Comportements</a:t>
            </a:r>
            <a:r>
              <a:rPr dirty="0"/>
              <a:t> </a:t>
            </a:r>
            <a:r>
              <a:rPr dirty="0" err="1"/>
              <a:t>d’auto</a:t>
            </a:r>
            <a:r>
              <a:rPr dirty="0"/>
              <a:t>-mutilation et auto-</a:t>
            </a:r>
            <a:r>
              <a:rPr dirty="0" err="1"/>
              <a:t>agressifs</a:t>
            </a:r>
            <a:endParaRPr spc="160" dirty="0"/>
          </a:p>
          <a:p>
            <a:pPr marL="1033740" indent="-805140">
              <a:lnSpc>
                <a:spcPct val="76332"/>
              </a:lnSpc>
              <a:defRPr sz="4200">
                <a:solidFill>
                  <a:srgbClr val="575757"/>
                </a:solidFill>
              </a:defRPr>
            </a:pPr>
            <a:r>
              <a:rPr dirty="0"/>
              <a:t>Troubles </a:t>
            </a:r>
            <a:r>
              <a:rPr dirty="0" err="1"/>
              <a:t>anxieux</a:t>
            </a:r>
            <a:endParaRPr spc="88" dirty="0"/>
          </a:p>
          <a:p>
            <a:pPr marL="1033740" indent="-805140">
              <a:lnSpc>
                <a:spcPct val="79332"/>
              </a:lnSpc>
              <a:defRPr sz="4200">
                <a:solidFill>
                  <a:srgbClr val="575757"/>
                </a:solidFill>
              </a:defRPr>
            </a:pPr>
            <a:r>
              <a:rPr dirty="0"/>
              <a:t>Troubles du </a:t>
            </a:r>
            <a:r>
              <a:rPr dirty="0" err="1"/>
              <a:t>Comportement</a:t>
            </a:r>
            <a:r>
              <a:rPr dirty="0"/>
              <a:t> </a:t>
            </a:r>
            <a:r>
              <a:rPr dirty="0" err="1"/>
              <a:t>Alimentaire</a:t>
            </a:r>
            <a:endParaRPr spc="146" dirty="0"/>
          </a:p>
          <a:p>
            <a:pPr marL="1033740" indent="-805140">
              <a:lnSpc>
                <a:spcPct val="76332"/>
              </a:lnSpc>
              <a:defRPr sz="4200">
                <a:solidFill>
                  <a:srgbClr val="575757"/>
                </a:solidFill>
              </a:defRPr>
            </a:pPr>
            <a:r>
              <a:rPr lang="fr-FR" dirty="0"/>
              <a:t>S</a:t>
            </a:r>
            <a:r>
              <a:rPr dirty="0" err="1"/>
              <a:t>omatisations</a:t>
            </a:r>
            <a:endParaRPr spc="178" dirty="0"/>
          </a:p>
          <a:p>
            <a:pPr marL="1033740" indent="-805140">
              <a:lnSpc>
                <a:spcPct val="76332"/>
              </a:lnSpc>
              <a:defRPr sz="4200">
                <a:solidFill>
                  <a:srgbClr val="575757"/>
                </a:solidFill>
              </a:defRPr>
            </a:pPr>
            <a:r>
              <a:rPr dirty="0" err="1"/>
              <a:t>Abus</a:t>
            </a:r>
            <a:r>
              <a:rPr dirty="0"/>
              <a:t> de substances</a:t>
            </a:r>
          </a:p>
          <a:p>
            <a:pPr marL="1033740" indent="-805140">
              <a:lnSpc>
                <a:spcPct val="76332"/>
              </a:lnSpc>
              <a:defRPr sz="4200">
                <a:solidFill>
                  <a:srgbClr val="575757"/>
                </a:solidFill>
              </a:defRPr>
            </a:pPr>
            <a:r>
              <a:rPr dirty="0"/>
              <a:t>Troubles de la </a:t>
            </a:r>
            <a:r>
              <a:rPr dirty="0" err="1"/>
              <a:t>personnalité</a:t>
            </a:r>
            <a:endParaRPr dirty="0"/>
          </a:p>
        </p:txBody>
      </p:sp>
      <p:sp>
        <p:nvSpPr>
          <p:cNvPr id="2" name="ZoneTexte 1">
            <a:extLst>
              <a:ext uri="{FF2B5EF4-FFF2-40B4-BE49-F238E27FC236}">
                <a16:creationId xmlns:a16="http://schemas.microsoft.com/office/drawing/2014/main" id="{7213041D-669C-DD99-B347-8BDE3F618D3C}"/>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6572326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re 1"/>
          <p:cNvSpPr txBox="1">
            <a:spLocks noGrp="1"/>
          </p:cNvSpPr>
          <p:nvPr>
            <p:ph type="title"/>
          </p:nvPr>
        </p:nvSpPr>
        <p:spPr>
          <a:xfrm>
            <a:off x="3022600" y="406400"/>
            <a:ext cx="19979198" cy="2768600"/>
          </a:xfrm>
          <a:prstGeom prst="rect">
            <a:avLst/>
          </a:prstGeom>
        </p:spPr>
        <p:txBody>
          <a:bodyPr>
            <a:normAutofit/>
          </a:bodyPr>
          <a:lstStyle>
            <a:lvl1pPr>
              <a:defRPr sz="5600">
                <a:solidFill>
                  <a:srgbClr val="E98960"/>
                </a:solidFill>
              </a:defRPr>
            </a:lvl1pPr>
          </a:lstStyle>
          <a:p>
            <a:r>
              <a:rPr lang="fr-FR" sz="6600" dirty="0">
                <a:solidFill>
                  <a:srgbClr val="F6651E"/>
                </a:solidFill>
                <a:latin typeface="+mj-lt"/>
              </a:rPr>
              <a:t>TSPT Simple   </a:t>
            </a:r>
            <a:r>
              <a:rPr lang="fr-FR" sz="2000" dirty="0">
                <a:solidFill>
                  <a:schemeClr val="tx1"/>
                </a:solidFill>
                <a:latin typeface="+mj-lt"/>
              </a:rPr>
              <a:t>Igor </a:t>
            </a:r>
            <a:r>
              <a:rPr lang="fr-FR" sz="2000" dirty="0" err="1">
                <a:solidFill>
                  <a:schemeClr val="tx1"/>
                </a:solidFill>
                <a:latin typeface="+mj-lt"/>
              </a:rPr>
              <a:t>Thiriez</a:t>
            </a:r>
            <a:endParaRPr sz="2000" dirty="0">
              <a:solidFill>
                <a:schemeClr val="tx1"/>
              </a:solidFill>
              <a:latin typeface="+mj-lt"/>
            </a:endParaRPr>
          </a:p>
        </p:txBody>
      </p:sp>
      <p:sp>
        <p:nvSpPr>
          <p:cNvPr id="373" name="Espace réservé du contenu 2"/>
          <p:cNvSpPr txBox="1">
            <a:spLocks noGrp="1"/>
          </p:cNvSpPr>
          <p:nvPr>
            <p:ph type="body" idx="1"/>
          </p:nvPr>
        </p:nvSpPr>
        <p:spPr>
          <a:xfrm>
            <a:off x="2006600" y="2692400"/>
            <a:ext cx="18440400" cy="9652000"/>
          </a:xfrm>
          <a:prstGeom prst="rect">
            <a:avLst/>
          </a:prstGeom>
        </p:spPr>
        <p:txBody>
          <a:bodyPr/>
          <a:lstStyle/>
          <a:p>
            <a:pPr marL="0" indent="182659">
              <a:lnSpc>
                <a:spcPct val="72666"/>
              </a:lnSpc>
              <a:buSzTx/>
              <a:buNone/>
              <a:defRPr sz="4200">
                <a:solidFill>
                  <a:srgbClr val="575757"/>
                </a:solidFill>
              </a:defRPr>
            </a:pPr>
            <a:endParaRPr dirty="0"/>
          </a:p>
        </p:txBody>
      </p:sp>
      <p:pic>
        <p:nvPicPr>
          <p:cNvPr id="3" name="Image 2">
            <a:extLst>
              <a:ext uri="{FF2B5EF4-FFF2-40B4-BE49-F238E27FC236}">
                <a16:creationId xmlns:a16="http://schemas.microsoft.com/office/drawing/2014/main" id="{E896078E-1C5F-5A62-5C9F-A6F1155F3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600" y="622480"/>
            <a:ext cx="16569212" cy="11538951"/>
          </a:xfrm>
          <a:prstGeom prst="rect">
            <a:avLst/>
          </a:prstGeom>
        </p:spPr>
      </p:pic>
      <p:sp>
        <p:nvSpPr>
          <p:cNvPr id="2" name="ZoneTexte 1">
            <a:extLst>
              <a:ext uri="{FF2B5EF4-FFF2-40B4-BE49-F238E27FC236}">
                <a16:creationId xmlns:a16="http://schemas.microsoft.com/office/drawing/2014/main" id="{F7645660-B05A-0869-1764-C7A101D35FFD}"/>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5148430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re 1"/>
          <p:cNvSpPr txBox="1">
            <a:spLocks noGrp="1"/>
          </p:cNvSpPr>
          <p:nvPr>
            <p:ph type="title"/>
          </p:nvPr>
        </p:nvSpPr>
        <p:spPr>
          <a:xfrm>
            <a:off x="3022600" y="406400"/>
            <a:ext cx="19979198" cy="2768600"/>
          </a:xfrm>
          <a:prstGeom prst="rect">
            <a:avLst/>
          </a:prstGeom>
        </p:spPr>
        <p:txBody>
          <a:bodyPr>
            <a:normAutofit/>
          </a:bodyPr>
          <a:lstStyle>
            <a:lvl1pPr>
              <a:defRPr sz="5600">
                <a:solidFill>
                  <a:srgbClr val="E98960"/>
                </a:solidFill>
              </a:defRPr>
            </a:lvl1pPr>
          </a:lstStyle>
          <a:p>
            <a:r>
              <a:rPr lang="fr-FR" sz="6600" dirty="0">
                <a:solidFill>
                  <a:srgbClr val="F6651E"/>
                </a:solidFill>
                <a:latin typeface="+mj-lt"/>
              </a:rPr>
              <a:t>TSPT Complexe   </a:t>
            </a:r>
            <a:r>
              <a:rPr lang="fr-FR" sz="2000" dirty="0">
                <a:solidFill>
                  <a:schemeClr val="tx1"/>
                </a:solidFill>
                <a:latin typeface="+mj-lt"/>
              </a:rPr>
              <a:t>Igor </a:t>
            </a:r>
            <a:r>
              <a:rPr lang="fr-FR" sz="2000" dirty="0" err="1">
                <a:solidFill>
                  <a:schemeClr val="tx1"/>
                </a:solidFill>
                <a:latin typeface="+mj-lt"/>
              </a:rPr>
              <a:t>Thiriez</a:t>
            </a:r>
            <a:endParaRPr sz="2000" dirty="0">
              <a:solidFill>
                <a:schemeClr val="tx1"/>
              </a:solidFill>
              <a:latin typeface="+mj-lt"/>
            </a:endParaRPr>
          </a:p>
        </p:txBody>
      </p:sp>
      <p:sp>
        <p:nvSpPr>
          <p:cNvPr id="373" name="Espace réservé du contenu 2"/>
          <p:cNvSpPr txBox="1">
            <a:spLocks noGrp="1"/>
          </p:cNvSpPr>
          <p:nvPr>
            <p:ph type="body" idx="1"/>
          </p:nvPr>
        </p:nvSpPr>
        <p:spPr>
          <a:xfrm>
            <a:off x="2006600" y="2692400"/>
            <a:ext cx="18440400" cy="9652000"/>
          </a:xfrm>
          <a:prstGeom prst="rect">
            <a:avLst/>
          </a:prstGeom>
        </p:spPr>
        <p:txBody>
          <a:bodyPr/>
          <a:lstStyle/>
          <a:p>
            <a:pPr marL="0" indent="182659">
              <a:lnSpc>
                <a:spcPct val="72666"/>
              </a:lnSpc>
              <a:buSzTx/>
              <a:buNone/>
              <a:defRPr sz="4200">
                <a:solidFill>
                  <a:srgbClr val="575757"/>
                </a:solidFill>
              </a:defRPr>
            </a:pPr>
            <a:endParaRPr dirty="0"/>
          </a:p>
        </p:txBody>
      </p:sp>
      <p:pic>
        <p:nvPicPr>
          <p:cNvPr id="4" name="Image 3">
            <a:extLst>
              <a:ext uri="{FF2B5EF4-FFF2-40B4-BE49-F238E27FC236}">
                <a16:creationId xmlns:a16="http://schemas.microsoft.com/office/drawing/2014/main" id="{D27A3289-089D-7B04-DC95-42CE93394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453" y="2348187"/>
            <a:ext cx="13282863" cy="11017672"/>
          </a:xfrm>
          <a:prstGeom prst="rect">
            <a:avLst/>
          </a:prstGeom>
        </p:spPr>
      </p:pic>
      <p:sp>
        <p:nvSpPr>
          <p:cNvPr id="2" name="ZoneTexte 1">
            <a:extLst>
              <a:ext uri="{FF2B5EF4-FFF2-40B4-BE49-F238E27FC236}">
                <a16:creationId xmlns:a16="http://schemas.microsoft.com/office/drawing/2014/main" id="{19B83A3E-83F6-B457-8D4B-227BC0D84392}"/>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6328697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7200" dirty="0">
                <a:solidFill>
                  <a:srgbClr val="F6651E"/>
                </a:solidFill>
                <a:latin typeface="Arial Rounded MT Bold" panose="020F0704030504030204" pitchFamily="34" charset="77"/>
              </a:rPr>
              <a:t>Feuille de route  -   Plan de traitement</a:t>
            </a:r>
          </a:p>
        </p:txBody>
      </p:sp>
      <p:sp>
        <p:nvSpPr>
          <p:cNvPr id="3" name="Espace réservé du contenu 2"/>
          <p:cNvSpPr>
            <a:spLocks noGrp="1"/>
          </p:cNvSpPr>
          <p:nvPr>
            <p:ph idx="1"/>
          </p:nvPr>
        </p:nvSpPr>
        <p:spPr/>
        <p:txBody>
          <a:bodyPr>
            <a:normAutofit fontScale="70000" lnSpcReduction="20000"/>
          </a:bodyPr>
          <a:lstStyle/>
          <a:p>
            <a:pPr marL="0" indent="0">
              <a:buNone/>
            </a:pPr>
            <a:r>
              <a:rPr lang="fr-FR" sz="6400" dirty="0">
                <a:solidFill>
                  <a:srgbClr val="F6651E"/>
                </a:solidFill>
              </a:rPr>
              <a:t>STABILISATION</a:t>
            </a:r>
          </a:p>
          <a:p>
            <a:pPr>
              <a:buFontTx/>
              <a:buChar char="-"/>
            </a:pPr>
            <a:r>
              <a:rPr lang="fr-FR" dirty="0"/>
              <a:t>Sécurité</a:t>
            </a:r>
          </a:p>
          <a:p>
            <a:pPr>
              <a:buFontTx/>
              <a:buChar char="-"/>
            </a:pPr>
            <a:r>
              <a:rPr lang="fr-FR" dirty="0"/>
              <a:t>Stabilité </a:t>
            </a:r>
          </a:p>
          <a:p>
            <a:pPr lvl="1">
              <a:buFontTx/>
              <a:buChar char="-"/>
            </a:pPr>
            <a:r>
              <a:rPr lang="fr-FR" sz="3800" dirty="0"/>
              <a:t>physique : exercices d’ancrage</a:t>
            </a:r>
          </a:p>
          <a:p>
            <a:pPr lvl="1">
              <a:buFontTx/>
              <a:buChar char="-"/>
            </a:pPr>
            <a:r>
              <a:rPr lang="fr-FR" sz="3800" dirty="0"/>
              <a:t>Emotionnelle : contenant et lieu sûr</a:t>
            </a:r>
          </a:p>
          <a:p>
            <a:pPr lvl="1">
              <a:buFontTx/>
              <a:buChar char="-"/>
            </a:pPr>
            <a:r>
              <a:rPr lang="fr-FR" sz="3800" dirty="0"/>
              <a:t>Relationnelle : les figures symboliques</a:t>
            </a:r>
          </a:p>
          <a:p>
            <a:pPr>
              <a:buFontTx/>
              <a:buChar char="-"/>
            </a:pPr>
            <a:r>
              <a:rPr lang="fr-FR" dirty="0"/>
              <a:t>Activer les ressources</a:t>
            </a:r>
          </a:p>
          <a:p>
            <a:pPr>
              <a:buFontTx/>
              <a:buChar char="-"/>
            </a:pPr>
            <a:endParaRPr lang="fr-FR" dirty="0"/>
          </a:p>
          <a:p>
            <a:pPr marL="0" indent="0">
              <a:buNone/>
            </a:pPr>
            <a:r>
              <a:rPr lang="fr-FR" dirty="0"/>
              <a:t>CONFRONTATION AU TRAUMA (PASSÉ)</a:t>
            </a:r>
          </a:p>
          <a:p>
            <a:pPr marL="0" indent="0">
              <a:buNone/>
            </a:pPr>
            <a:endParaRPr lang="fr-FR" dirty="0"/>
          </a:p>
          <a:p>
            <a:pPr marL="0" indent="0">
              <a:buNone/>
            </a:pPr>
            <a:r>
              <a:rPr lang="fr-FR" dirty="0"/>
              <a:t>ACCOMPAGNEMENT AU CHANGEMENT (FUTUR)</a:t>
            </a:r>
          </a:p>
          <a:p>
            <a:pPr>
              <a:buFontTx/>
              <a:buChar char="-"/>
            </a:pPr>
            <a:r>
              <a:rPr lang="fr-FR" dirty="0"/>
              <a:t>La technique de l’éponge</a:t>
            </a:r>
          </a:p>
          <a:p>
            <a:pPr>
              <a:buFontTx/>
              <a:buChar char="-"/>
            </a:pPr>
            <a:r>
              <a:rPr lang="fr-FR" dirty="0"/>
              <a:t>La lettre du futur</a:t>
            </a:r>
          </a:p>
          <a:p>
            <a:pPr>
              <a:buFontTx/>
              <a:buChar char="-"/>
            </a:pPr>
            <a:endParaRPr lang="fr-FR" dirty="0"/>
          </a:p>
        </p:txBody>
      </p:sp>
      <p:sp>
        <p:nvSpPr>
          <p:cNvPr id="4" name="ZoneTexte 3">
            <a:extLst>
              <a:ext uri="{FF2B5EF4-FFF2-40B4-BE49-F238E27FC236}">
                <a16:creationId xmlns:a16="http://schemas.microsoft.com/office/drawing/2014/main" id="{92F36DA7-91B8-10A5-01D7-22A7A2A08737}"/>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296566241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8B94F-AE20-82B4-6BE4-BF7D1FF811E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95A0130-5CD3-D3B7-8FC2-B1214B9A4783}"/>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8C30DF3A-5D15-9ED8-2C9C-DADE4087E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4584700"/>
            <a:ext cx="4572000" cy="4546600"/>
          </a:xfrm>
          <a:prstGeom prst="rect">
            <a:avLst/>
          </a:prstGeom>
        </p:spPr>
      </p:pic>
      <p:pic>
        <p:nvPicPr>
          <p:cNvPr id="7" name="Image 6">
            <a:extLst>
              <a:ext uri="{FF2B5EF4-FFF2-40B4-BE49-F238E27FC236}">
                <a16:creationId xmlns:a16="http://schemas.microsoft.com/office/drawing/2014/main" id="{F5EB5029-6907-CAAE-7B80-8DD34747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4552950"/>
            <a:ext cx="4572000" cy="4610100"/>
          </a:xfrm>
          <a:prstGeom prst="rect">
            <a:avLst/>
          </a:prstGeom>
        </p:spPr>
      </p:pic>
      <p:pic>
        <p:nvPicPr>
          <p:cNvPr id="9" name="Image 8">
            <a:extLst>
              <a:ext uri="{FF2B5EF4-FFF2-40B4-BE49-F238E27FC236}">
                <a16:creationId xmlns:a16="http://schemas.microsoft.com/office/drawing/2014/main" id="{04D463AC-01D2-488D-524A-C6AC4818F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4584700"/>
            <a:ext cx="4572000" cy="4546600"/>
          </a:xfrm>
          <a:prstGeom prst="rect">
            <a:avLst/>
          </a:prstGeom>
        </p:spPr>
      </p:pic>
      <p:pic>
        <p:nvPicPr>
          <p:cNvPr id="13" name="Image 12">
            <a:extLst>
              <a:ext uri="{FF2B5EF4-FFF2-40B4-BE49-F238E27FC236}">
                <a16:creationId xmlns:a16="http://schemas.microsoft.com/office/drawing/2014/main" id="{07B1E71F-0930-F359-48DF-BCC196FFE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2200" y="6330950"/>
            <a:ext cx="1879600" cy="1054100"/>
          </a:xfrm>
          <a:prstGeom prst="rect">
            <a:avLst/>
          </a:prstGeom>
        </p:spPr>
      </p:pic>
      <p:pic>
        <p:nvPicPr>
          <p:cNvPr id="15" name="Image 14">
            <a:extLst>
              <a:ext uri="{FF2B5EF4-FFF2-40B4-BE49-F238E27FC236}">
                <a16:creationId xmlns:a16="http://schemas.microsoft.com/office/drawing/2014/main" id="{E9BDE4E2-ED76-42A6-C7EB-BB3E7C708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4600" y="6216650"/>
            <a:ext cx="1574800" cy="1282700"/>
          </a:xfrm>
          <a:prstGeom prst="rect">
            <a:avLst/>
          </a:prstGeom>
        </p:spPr>
      </p:pic>
      <p:pic>
        <p:nvPicPr>
          <p:cNvPr id="17" name="Image 16">
            <a:extLst>
              <a:ext uri="{FF2B5EF4-FFF2-40B4-BE49-F238E27FC236}">
                <a16:creationId xmlns:a16="http://schemas.microsoft.com/office/drawing/2014/main" id="{917826F5-D467-8EE0-4A98-859207F340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399" y="152399"/>
            <a:ext cx="13355053" cy="13355053"/>
          </a:xfrm>
          <a:prstGeom prst="rect">
            <a:avLst/>
          </a:prstGeom>
        </p:spPr>
      </p:pic>
    </p:spTree>
    <p:extLst>
      <p:ext uri="{BB962C8B-B14F-4D97-AF65-F5344CB8AC3E}">
        <p14:creationId xmlns:p14="http://schemas.microsoft.com/office/powerpoint/2010/main" val="383314271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81BE2-35B4-BE76-28EB-7E9743904E4C}"/>
              </a:ext>
            </a:extLst>
          </p:cNvPr>
          <p:cNvSpPr>
            <a:spLocks noGrp="1"/>
          </p:cNvSpPr>
          <p:nvPr>
            <p:ph type="title"/>
          </p:nvPr>
        </p:nvSpPr>
        <p:spPr/>
        <p:txBody>
          <a:bodyPr>
            <a:normAutofit/>
          </a:bodyPr>
          <a:lstStyle/>
          <a:p>
            <a:r>
              <a:rPr lang="fr-FR" sz="6600" dirty="0">
                <a:solidFill>
                  <a:srgbClr val="F6651E"/>
                </a:solidFill>
                <a:latin typeface="+mj-lt"/>
              </a:rPr>
              <a:t>Troubles dissociatifs </a:t>
            </a:r>
            <a:r>
              <a:rPr lang="fr-FR" sz="2000" dirty="0">
                <a:solidFill>
                  <a:srgbClr val="F6651E"/>
                </a:solidFill>
                <a:latin typeface="+mj-lt"/>
              </a:rPr>
              <a:t>- </a:t>
            </a:r>
            <a:r>
              <a:rPr lang="fr-FR" sz="2000" dirty="0">
                <a:solidFill>
                  <a:schemeClr val="tx1"/>
                </a:solidFill>
                <a:latin typeface="+mj-lt"/>
              </a:rPr>
              <a:t>Igor </a:t>
            </a:r>
            <a:r>
              <a:rPr lang="fr-FR" sz="2000" dirty="0" err="1">
                <a:solidFill>
                  <a:schemeClr val="tx1"/>
                </a:solidFill>
                <a:latin typeface="+mj-lt"/>
              </a:rPr>
              <a:t>Thiriez</a:t>
            </a:r>
            <a:endParaRPr lang="fr-FR" sz="2000" dirty="0">
              <a:solidFill>
                <a:srgbClr val="F6651E"/>
              </a:solidFill>
              <a:latin typeface="+mj-lt"/>
            </a:endParaRPr>
          </a:p>
        </p:txBody>
      </p:sp>
      <p:sp>
        <p:nvSpPr>
          <p:cNvPr id="3" name="Espace réservé du texte 2">
            <a:extLst>
              <a:ext uri="{FF2B5EF4-FFF2-40B4-BE49-F238E27FC236}">
                <a16:creationId xmlns:a16="http://schemas.microsoft.com/office/drawing/2014/main" id="{9047C398-CBC2-E507-9E9C-2718B93E9A56}"/>
              </a:ext>
            </a:extLst>
          </p:cNvPr>
          <p:cNvSpPr>
            <a:spLocks noGrp="1"/>
          </p:cNvSpPr>
          <p:nvPr>
            <p:ph type="body" idx="1"/>
          </p:nvPr>
        </p:nvSpPr>
        <p:spPr/>
        <p:txBody>
          <a:bodyPr/>
          <a:lstStyle/>
          <a:p>
            <a:endParaRPr lang="fr-FR" dirty="0"/>
          </a:p>
        </p:txBody>
      </p:sp>
      <p:pic>
        <p:nvPicPr>
          <p:cNvPr id="7" name="Image 6">
            <a:extLst>
              <a:ext uri="{FF2B5EF4-FFF2-40B4-BE49-F238E27FC236}">
                <a16:creationId xmlns:a16="http://schemas.microsoft.com/office/drawing/2014/main" id="{152D9AD5-4595-82AE-A1E1-498D35B84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651250"/>
            <a:ext cx="20184624" cy="5388867"/>
          </a:xfrm>
          <a:prstGeom prst="rect">
            <a:avLst/>
          </a:prstGeom>
        </p:spPr>
      </p:pic>
      <p:sp>
        <p:nvSpPr>
          <p:cNvPr id="4" name="ZoneTexte 3">
            <a:extLst>
              <a:ext uri="{FF2B5EF4-FFF2-40B4-BE49-F238E27FC236}">
                <a16:creationId xmlns:a16="http://schemas.microsoft.com/office/drawing/2014/main" id="{3FF0A745-FC42-3186-FA07-95841FE4BDA2}"/>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8105710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ES DIFFERENTS…"/>
          <p:cNvSpPr txBox="1"/>
          <p:nvPr/>
        </p:nvSpPr>
        <p:spPr>
          <a:xfrm>
            <a:off x="3314065" y="536575"/>
            <a:ext cx="6627495" cy="1559938"/>
          </a:xfrm>
          <a:prstGeom prst="rect">
            <a:avLst/>
          </a:prstGeom>
          <a:ln w="12700">
            <a:miter lim="400000"/>
          </a:ln>
          <a:extLst>
            <a:ext uri="{C572A759-6A51-4108-AA02-DFA0A04FC94B}">
              <ma14:wrappingTextBoxFlag xmlns:ma14="http://schemas.microsoft.com/office/mac/drawingml/2011/main" xmlns="" val="1"/>
            </a:ext>
          </a:extLst>
        </p:spPr>
        <p:txBody>
          <a:bodyPr tIns="91439" bIns="91439">
            <a:spAutoFit/>
          </a:bodyPr>
          <a:lstStyle/>
          <a:p>
            <a:pPr algn="l" defTabSz="1828800">
              <a:defRPr sz="4800">
                <a:solidFill>
                  <a:srgbClr val="FFFFFF"/>
                </a:solidFill>
                <a:latin typeface="Arial"/>
                <a:ea typeface="Arial"/>
                <a:cs typeface="Arial"/>
                <a:sym typeface="Arial"/>
              </a:defRPr>
            </a:pPr>
            <a:r>
              <a:t> LES DIFFERENTS </a:t>
            </a:r>
          </a:p>
          <a:p>
            <a:pPr algn="l" defTabSz="1828800">
              <a:defRPr sz="4800">
                <a:solidFill>
                  <a:srgbClr val="FFFFFF"/>
                </a:solidFill>
                <a:latin typeface="Arial"/>
                <a:ea typeface="Arial"/>
                <a:cs typeface="Arial"/>
                <a:sym typeface="Arial"/>
              </a:defRPr>
            </a:pPr>
            <a:r>
              <a:t> TRAUMATISMES</a:t>
            </a:r>
          </a:p>
        </p:txBody>
      </p:sp>
      <p:sp>
        <p:nvSpPr>
          <p:cNvPr id="2" name="ZoneTexte 1">
            <a:extLst>
              <a:ext uri="{FF2B5EF4-FFF2-40B4-BE49-F238E27FC236}">
                <a16:creationId xmlns:a16="http://schemas.microsoft.com/office/drawing/2014/main" id="{09366AC4-D236-2D83-D44B-07CCB7A9E09C}"/>
              </a:ext>
            </a:extLst>
          </p:cNvPr>
          <p:cNvSpPr txBox="1"/>
          <p:nvPr/>
        </p:nvSpPr>
        <p:spPr>
          <a:xfrm>
            <a:off x="6052517" y="5524302"/>
            <a:ext cx="1227900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8000" b="1" i="0" u="none" strike="noStrike" cap="none" spc="0" normalizeH="0" baseline="0" dirty="0">
                <a:ln>
                  <a:noFill/>
                </a:ln>
                <a:solidFill>
                  <a:srgbClr val="F6651E"/>
                </a:solidFill>
                <a:effectLst/>
                <a:uFillTx/>
                <a:latin typeface="+mj-lt"/>
                <a:ea typeface="Helvetica Neue"/>
                <a:cs typeface="Helvetica Neue"/>
                <a:sym typeface="Helvetica Neue"/>
              </a:rPr>
              <a:t>Neurobiologie du trauma</a:t>
            </a:r>
          </a:p>
        </p:txBody>
      </p:sp>
    </p:spTree>
    <p:extLst>
      <p:ext uri="{BB962C8B-B14F-4D97-AF65-F5344CB8AC3E}">
        <p14:creationId xmlns:p14="http://schemas.microsoft.com/office/powerpoint/2010/main" val="119047294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Titre 1"/>
          <p:cNvSpPr txBox="1">
            <a:spLocks noGrp="1"/>
          </p:cNvSpPr>
          <p:nvPr>
            <p:ph type="title"/>
          </p:nvPr>
        </p:nvSpPr>
        <p:spPr>
          <a:prstGeom prst="rect">
            <a:avLst/>
          </a:prstGeom>
        </p:spPr>
        <p:txBody>
          <a:bodyPr/>
          <a:lstStyle>
            <a:lvl1pPr>
              <a:defRPr>
                <a:solidFill>
                  <a:srgbClr val="E98960"/>
                </a:solidFill>
              </a:defRPr>
            </a:lvl1pPr>
          </a:lstStyle>
          <a:p>
            <a:r>
              <a:t>Les 3 cerveaux</a:t>
            </a:r>
          </a:p>
        </p:txBody>
      </p:sp>
      <p:pic>
        <p:nvPicPr>
          <p:cNvPr id="436" name="Espace réservé du contenu 5" descr="Espace réservé du contenu 5"/>
          <p:cNvPicPr>
            <a:picLocks noChangeAspect="1"/>
          </p:cNvPicPr>
          <p:nvPr/>
        </p:nvPicPr>
        <p:blipFill>
          <a:blip r:embed="rId2"/>
          <a:srcRect/>
          <a:stretch>
            <a:fillRect/>
          </a:stretch>
        </p:blipFill>
        <p:spPr>
          <a:xfrm>
            <a:off x="5425572" y="3200435"/>
            <a:ext cx="13532856" cy="9051893"/>
          </a:xfrm>
          <a:prstGeom prst="rect">
            <a:avLst/>
          </a:prstGeom>
          <a:ln w="12700">
            <a:miter lim="400000"/>
          </a:ln>
        </p:spPr>
      </p:pic>
      <p:sp>
        <p:nvSpPr>
          <p:cNvPr id="2" name="ZoneTexte 1">
            <a:extLst>
              <a:ext uri="{FF2B5EF4-FFF2-40B4-BE49-F238E27FC236}">
                <a16:creationId xmlns:a16="http://schemas.microsoft.com/office/drawing/2014/main" id="{181F1A5B-2B5A-28ED-8C0D-D5C8866CE17F}"/>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
        <p:nvSpPr>
          <p:cNvPr id="4" name="ZoneTexte 3">
            <a:extLst>
              <a:ext uri="{FF2B5EF4-FFF2-40B4-BE49-F238E27FC236}">
                <a16:creationId xmlns:a16="http://schemas.microsoft.com/office/drawing/2014/main" id="{3B6F4123-33A0-AA6E-B76E-37EE6B8C6F49}"/>
              </a:ext>
            </a:extLst>
          </p:cNvPr>
          <p:cNvSpPr txBox="1"/>
          <p:nvPr/>
        </p:nvSpPr>
        <p:spPr>
          <a:xfrm>
            <a:off x="13348010" y="12969217"/>
            <a:ext cx="1219943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200" b="1" i="0" u="none" strike="noStrike" cap="none" spc="0" normalizeH="0" baseline="0" dirty="0">
                <a:ln>
                  <a:noFill/>
                </a:ln>
                <a:solidFill>
                  <a:srgbClr val="000000"/>
                </a:solidFill>
                <a:effectLst/>
                <a:uFillTx/>
                <a:latin typeface="Helvetica Neue"/>
                <a:ea typeface="Helvetica Neue"/>
                <a:cs typeface="Helvetica Neue"/>
                <a:sym typeface="Helvetica Neue"/>
              </a:rPr>
              <a:t>Dr Emmanuel </a:t>
            </a:r>
            <a:r>
              <a:rPr kumimoji="0" lang="fr-FR" sz="3200" b="1" i="0" u="none" strike="noStrike" cap="none" spc="0" normalizeH="0" baseline="0" dirty="0" err="1">
                <a:ln>
                  <a:noFill/>
                </a:ln>
                <a:solidFill>
                  <a:srgbClr val="000000"/>
                </a:solidFill>
                <a:effectLst/>
                <a:uFillTx/>
                <a:latin typeface="Helvetica Neue"/>
                <a:ea typeface="Helvetica Neue"/>
                <a:cs typeface="Helvetica Neue"/>
                <a:sym typeface="Helvetica Neue"/>
              </a:rPr>
              <a:t>Contamin</a:t>
            </a:r>
            <a:endParaRPr kumimoji="0" lang="fr-FR"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91200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Image 2054220680" descr="Image 2054220680"/>
          <p:cNvPicPr>
            <a:picLocks noChangeAspect="1"/>
          </p:cNvPicPr>
          <p:nvPr/>
        </p:nvPicPr>
        <p:blipFill>
          <a:blip r:embed="rId2"/>
          <a:stretch>
            <a:fillRect/>
          </a:stretch>
        </p:blipFill>
        <p:spPr>
          <a:xfrm>
            <a:off x="1993437" y="4682511"/>
            <a:ext cx="12864994" cy="5475927"/>
          </a:xfrm>
          <a:prstGeom prst="rect">
            <a:avLst/>
          </a:prstGeom>
          <a:ln w="12700">
            <a:miter lim="400000"/>
          </a:ln>
        </p:spPr>
      </p:pic>
      <p:pic>
        <p:nvPicPr>
          <p:cNvPr id="467" name="Image 1006410740" descr="Image 1006410740"/>
          <p:cNvPicPr>
            <a:picLocks noChangeAspect="1"/>
          </p:cNvPicPr>
          <p:nvPr/>
        </p:nvPicPr>
        <p:blipFill>
          <a:blip r:embed="rId3"/>
          <a:stretch>
            <a:fillRect/>
          </a:stretch>
        </p:blipFill>
        <p:spPr>
          <a:xfrm>
            <a:off x="14846427" y="1242338"/>
            <a:ext cx="4797023" cy="4642279"/>
          </a:xfrm>
          <a:prstGeom prst="rect">
            <a:avLst/>
          </a:prstGeom>
          <a:ln w="12700">
            <a:miter lim="400000"/>
          </a:ln>
        </p:spPr>
      </p:pic>
      <p:pic>
        <p:nvPicPr>
          <p:cNvPr id="468" name="Image 893988748" descr="Image 893988748"/>
          <p:cNvPicPr>
            <a:picLocks noChangeAspect="1"/>
          </p:cNvPicPr>
          <p:nvPr/>
        </p:nvPicPr>
        <p:blipFill>
          <a:blip r:embed="rId4"/>
          <a:stretch>
            <a:fillRect/>
          </a:stretch>
        </p:blipFill>
        <p:spPr>
          <a:xfrm>
            <a:off x="14588489" y="9318389"/>
            <a:ext cx="4512497" cy="3976456"/>
          </a:xfrm>
          <a:prstGeom prst="rect">
            <a:avLst/>
          </a:prstGeom>
          <a:ln w="12700">
            <a:miter lim="400000"/>
          </a:ln>
        </p:spPr>
      </p:pic>
      <p:pic>
        <p:nvPicPr>
          <p:cNvPr id="469" name="Image 1470322969" descr="Image 1470322969"/>
          <p:cNvPicPr>
            <a:picLocks noChangeAspect="1"/>
          </p:cNvPicPr>
          <p:nvPr/>
        </p:nvPicPr>
        <p:blipFill>
          <a:blip r:embed="rId5"/>
          <a:stretch>
            <a:fillRect/>
          </a:stretch>
        </p:blipFill>
        <p:spPr>
          <a:xfrm>
            <a:off x="12606224" y="5884617"/>
            <a:ext cx="1982265" cy="1897914"/>
          </a:xfrm>
          <a:prstGeom prst="rect">
            <a:avLst/>
          </a:prstGeom>
          <a:ln w="12700">
            <a:miter lim="400000"/>
          </a:ln>
        </p:spPr>
      </p:pic>
      <p:pic>
        <p:nvPicPr>
          <p:cNvPr id="470" name="Image 1073162290" descr="Image 1073162290"/>
          <p:cNvPicPr>
            <a:picLocks noChangeAspect="1"/>
          </p:cNvPicPr>
          <p:nvPr/>
        </p:nvPicPr>
        <p:blipFill>
          <a:blip r:embed="rId6"/>
          <a:stretch>
            <a:fillRect/>
          </a:stretch>
        </p:blipFill>
        <p:spPr>
          <a:xfrm>
            <a:off x="6618097" y="7277180"/>
            <a:ext cx="1807837" cy="1675685"/>
          </a:xfrm>
          <a:prstGeom prst="rect">
            <a:avLst/>
          </a:prstGeom>
          <a:ln w="12700">
            <a:miter lim="400000"/>
          </a:ln>
        </p:spPr>
      </p:pic>
      <p:sp>
        <p:nvSpPr>
          <p:cNvPr id="471" name="ZoneTexte 925985634"/>
          <p:cNvSpPr txBox="1"/>
          <p:nvPr/>
        </p:nvSpPr>
        <p:spPr>
          <a:xfrm>
            <a:off x="3787023" y="421155"/>
            <a:ext cx="12864994" cy="1292660"/>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lvl1pPr defTabSz="914400">
              <a:defRPr sz="7200" b="0">
                <a:solidFill>
                  <a:srgbClr val="16745A"/>
                </a:solidFill>
                <a:latin typeface="MV Boli"/>
                <a:ea typeface="MV Boli"/>
                <a:cs typeface="MV Boli"/>
                <a:sym typeface="MV Boli"/>
              </a:defRPr>
            </a:lvl1pPr>
          </a:lstStyle>
          <a:p>
            <a:pPr algn="l"/>
            <a:r>
              <a:rPr dirty="0">
                <a:solidFill>
                  <a:srgbClr val="004D80"/>
                </a:solidFill>
                <a:latin typeface="Arial Rounded MT Bold" panose="020F0704030504030204" pitchFamily="34" charset="77"/>
              </a:rPr>
              <a:t>La </a:t>
            </a:r>
            <a:r>
              <a:rPr dirty="0" err="1">
                <a:solidFill>
                  <a:srgbClr val="004D80"/>
                </a:solidFill>
                <a:latin typeface="Arial Rounded MT Bold" panose="020F0704030504030204" pitchFamily="34" charset="77"/>
              </a:rPr>
              <a:t>fenêtre</a:t>
            </a:r>
            <a:r>
              <a:rPr dirty="0">
                <a:solidFill>
                  <a:srgbClr val="004D80"/>
                </a:solidFill>
                <a:latin typeface="Arial Rounded MT Bold" panose="020F0704030504030204" pitchFamily="34" charset="77"/>
              </a:rPr>
              <a:t> de </a:t>
            </a:r>
            <a:r>
              <a:rPr dirty="0" err="1">
                <a:solidFill>
                  <a:srgbClr val="004D80"/>
                </a:solidFill>
                <a:latin typeface="Arial Rounded MT Bold" panose="020F0704030504030204" pitchFamily="34" charset="77"/>
              </a:rPr>
              <a:t>tolérance</a:t>
            </a:r>
            <a:endParaRPr dirty="0">
              <a:solidFill>
                <a:srgbClr val="004D80"/>
              </a:solidFill>
              <a:latin typeface="Arial Rounded MT Bold" panose="020F0704030504030204" pitchFamily="34" charset="77"/>
            </a:endParaRPr>
          </a:p>
        </p:txBody>
      </p:sp>
      <p:sp>
        <p:nvSpPr>
          <p:cNvPr id="472" name="ZoneTexte 1"/>
          <p:cNvSpPr txBox="1"/>
          <p:nvPr/>
        </p:nvSpPr>
        <p:spPr>
          <a:xfrm>
            <a:off x="14588489" y="12801426"/>
            <a:ext cx="184731" cy="677106"/>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200" b="0" i="1">
                <a:solidFill>
                  <a:srgbClr val="002060"/>
                </a:solidFill>
                <a:latin typeface="Calibri"/>
                <a:ea typeface="Calibri"/>
                <a:cs typeface="Calibri"/>
                <a:sym typeface="Calibri"/>
              </a:defRPr>
            </a:lvl1pPr>
          </a:lstStyle>
          <a:p>
            <a:endParaRPr dirty="0"/>
          </a:p>
        </p:txBody>
      </p:sp>
    </p:spTree>
    <p:extLst>
      <p:ext uri="{BB962C8B-B14F-4D97-AF65-F5344CB8AC3E}">
        <p14:creationId xmlns:p14="http://schemas.microsoft.com/office/powerpoint/2010/main" val="73924863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8B94F-AE20-82B4-6BE4-BF7D1FF811E5}"/>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95A0130-5CD3-D3B7-8FC2-B1214B9A4783}"/>
              </a:ext>
            </a:extLst>
          </p:cNvPr>
          <p:cNvSpPr>
            <a:spLocks noGrp="1"/>
          </p:cNvSpPr>
          <p:nvPr>
            <p:ph type="body" idx="1"/>
          </p:nvPr>
        </p:nvSpPr>
        <p:spPr/>
        <p:txBody>
          <a:bodyPr/>
          <a:lstStyle/>
          <a:p>
            <a:endParaRPr lang="fr-FR"/>
          </a:p>
        </p:txBody>
      </p:sp>
      <p:pic>
        <p:nvPicPr>
          <p:cNvPr id="11" name="Image 10">
            <a:extLst>
              <a:ext uri="{FF2B5EF4-FFF2-40B4-BE49-F238E27FC236}">
                <a16:creationId xmlns:a16="http://schemas.microsoft.com/office/drawing/2014/main" id="{CBEBDDA4-F584-ABAD-3C0C-3F033158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0"/>
            <a:ext cx="17405683" cy="13751334"/>
          </a:xfrm>
          <a:prstGeom prst="rect">
            <a:avLst/>
          </a:prstGeom>
        </p:spPr>
      </p:pic>
      <p:sp>
        <p:nvSpPr>
          <p:cNvPr id="4" name="ZoneTexte 3">
            <a:extLst>
              <a:ext uri="{FF2B5EF4-FFF2-40B4-BE49-F238E27FC236}">
                <a16:creationId xmlns:a16="http://schemas.microsoft.com/office/drawing/2014/main" id="{DAEEB07E-1B4E-59A0-9814-BAFC795283D8}"/>
              </a:ext>
            </a:extLst>
          </p:cNvPr>
          <p:cNvSpPr txBox="1"/>
          <p:nvPr/>
        </p:nvSpPr>
        <p:spPr>
          <a:xfrm>
            <a:off x="18621240" y="13147064"/>
            <a:ext cx="27235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000000"/>
                </a:solidFill>
                <a:effectLst/>
                <a:uFillTx/>
                <a:latin typeface="Helvetica Neue"/>
                <a:ea typeface="Helvetica Neue"/>
                <a:cs typeface="Helvetica Neue"/>
                <a:sym typeface="Helvetica Neue"/>
              </a:rPr>
              <a:t>Dr Emmanuel </a:t>
            </a:r>
            <a:r>
              <a:rPr kumimoji="0" lang="fr-FR" sz="1800" b="1" i="0" u="none" strike="noStrike" cap="none" spc="0" normalizeH="0" baseline="0" dirty="0" err="1">
                <a:ln>
                  <a:noFill/>
                </a:ln>
                <a:solidFill>
                  <a:srgbClr val="000000"/>
                </a:solidFill>
                <a:effectLst/>
                <a:uFillTx/>
                <a:latin typeface="Helvetica Neue"/>
                <a:ea typeface="Helvetica Neue"/>
                <a:cs typeface="Helvetica Neue"/>
                <a:sym typeface="Helvetica Neue"/>
              </a:rPr>
              <a:t>Contamin</a:t>
            </a:r>
            <a:endParaRPr kumimoji="0" lang="fr-FR" sz="1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22810130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Espace réservé du contenu 3"/>
          <p:cNvSpPr txBox="1">
            <a:spLocks noGrp="1"/>
          </p:cNvSpPr>
          <p:nvPr>
            <p:ph type="body" sz="half" idx="1"/>
          </p:nvPr>
        </p:nvSpPr>
        <p:spPr>
          <a:xfrm>
            <a:off x="2494760" y="3666936"/>
            <a:ext cx="20964293" cy="5692574"/>
          </a:xfrm>
          <a:prstGeom prst="rect">
            <a:avLst/>
          </a:prstGeom>
        </p:spPr>
        <p:txBody>
          <a:bodyPr numCol="2" spcCol="76199"/>
          <a:lstStyle/>
          <a:p>
            <a:pPr>
              <a:spcBef>
                <a:spcPts val="400"/>
              </a:spcBef>
              <a:defRPr sz="4000"/>
            </a:pPr>
            <a:r>
              <a:rPr dirty="0" err="1"/>
              <a:t>Perte</a:t>
            </a:r>
            <a:r>
              <a:rPr dirty="0"/>
              <a:t> de force, impression de se </a:t>
            </a:r>
            <a:r>
              <a:rPr dirty="0" err="1"/>
              <a:t>liquéfier</a:t>
            </a:r>
            <a:r>
              <a:rPr dirty="0"/>
              <a:t> </a:t>
            </a:r>
          </a:p>
          <a:p>
            <a:pPr>
              <a:spcBef>
                <a:spcPts val="400"/>
              </a:spcBef>
              <a:defRPr sz="4000"/>
            </a:pPr>
            <a:r>
              <a:rPr dirty="0" err="1"/>
              <a:t>Bourdonnements</a:t>
            </a:r>
            <a:r>
              <a:rPr dirty="0"/>
              <a:t> dans les </a:t>
            </a:r>
            <a:r>
              <a:rPr dirty="0" err="1"/>
              <a:t>oreilles</a:t>
            </a:r>
            <a:endParaRPr dirty="0"/>
          </a:p>
          <a:p>
            <a:pPr>
              <a:spcBef>
                <a:spcPts val="400"/>
              </a:spcBef>
              <a:defRPr sz="4000"/>
            </a:pPr>
            <a:r>
              <a:rPr dirty="0"/>
              <a:t>Ne plus </a:t>
            </a:r>
            <a:r>
              <a:rPr dirty="0" err="1"/>
              <a:t>avoir</a:t>
            </a:r>
            <a:r>
              <a:rPr dirty="0"/>
              <a:t> de jambes, </a:t>
            </a:r>
            <a:r>
              <a:rPr dirty="0" err="1"/>
              <a:t>fourmillements</a:t>
            </a:r>
            <a:endParaRPr dirty="0"/>
          </a:p>
          <a:p>
            <a:pPr>
              <a:spcBef>
                <a:spcPts val="400"/>
              </a:spcBef>
              <a:defRPr sz="4000"/>
            </a:pPr>
            <a:r>
              <a:rPr dirty="0"/>
              <a:t>Plus </a:t>
            </a:r>
            <a:r>
              <a:rPr dirty="0" err="1"/>
              <a:t>moyen</a:t>
            </a:r>
            <a:r>
              <a:rPr dirty="0"/>
              <a:t> de </a:t>
            </a:r>
            <a:r>
              <a:rPr dirty="0" err="1"/>
              <a:t>trouver</a:t>
            </a:r>
            <a:r>
              <a:rPr dirty="0"/>
              <a:t> </a:t>
            </a:r>
            <a:r>
              <a:rPr dirty="0" err="1"/>
              <a:t>ses</a:t>
            </a:r>
            <a:r>
              <a:rPr dirty="0"/>
              <a:t> mots</a:t>
            </a:r>
          </a:p>
          <a:p>
            <a:pPr>
              <a:spcBef>
                <a:spcPts val="400"/>
              </a:spcBef>
              <a:defRPr sz="4000"/>
            </a:pPr>
            <a:r>
              <a:rPr dirty="0"/>
              <a:t>Impression d’être </a:t>
            </a:r>
            <a:r>
              <a:rPr dirty="0" err="1"/>
              <a:t>seul</a:t>
            </a:r>
            <a:r>
              <a:rPr dirty="0"/>
              <a:t> au monde dans son corps non-</a:t>
            </a:r>
            <a:r>
              <a:rPr dirty="0" err="1"/>
              <a:t>reconnu</a:t>
            </a:r>
            <a:r>
              <a:rPr dirty="0"/>
              <a:t> </a:t>
            </a:r>
            <a:r>
              <a:rPr dirty="0" err="1"/>
              <a:t>comme</a:t>
            </a:r>
            <a:r>
              <a:rPr dirty="0"/>
              <a:t> le </a:t>
            </a:r>
            <a:r>
              <a:rPr dirty="0" err="1"/>
              <a:t>sien</a:t>
            </a:r>
            <a:r>
              <a:rPr dirty="0"/>
              <a:t> </a:t>
            </a:r>
          </a:p>
          <a:p>
            <a:pPr>
              <a:spcBef>
                <a:spcPts val="400"/>
              </a:spcBef>
              <a:defRPr sz="4000"/>
            </a:pPr>
            <a:r>
              <a:rPr dirty="0"/>
              <a:t>La </a:t>
            </a:r>
            <a:r>
              <a:rPr dirty="0" err="1"/>
              <a:t>personne</a:t>
            </a:r>
            <a:r>
              <a:rPr dirty="0"/>
              <a:t> </a:t>
            </a:r>
            <a:r>
              <a:rPr dirty="0" err="1"/>
              <a:t>blêmit</a:t>
            </a:r>
            <a:r>
              <a:rPr dirty="0"/>
              <a:t>, </a:t>
            </a:r>
            <a:r>
              <a:rPr dirty="0" err="1"/>
              <a:t>s’affaisse</a:t>
            </a:r>
            <a:r>
              <a:rPr dirty="0"/>
              <a:t>, ne parle plus, </a:t>
            </a:r>
            <a:r>
              <a:rPr dirty="0" err="1"/>
              <a:t>voire</a:t>
            </a:r>
            <a:r>
              <a:rPr dirty="0"/>
              <a:t> </a:t>
            </a:r>
            <a:r>
              <a:rPr dirty="0" err="1"/>
              <a:t>s’évanouit</a:t>
            </a:r>
            <a:endParaRPr dirty="0"/>
          </a:p>
          <a:p>
            <a:pPr>
              <a:spcBef>
                <a:spcPts val="400"/>
              </a:spcBef>
              <a:defRPr sz="4000"/>
            </a:pPr>
            <a:r>
              <a:rPr dirty="0"/>
              <a:t>Blancs de pensée, de parole, ne </a:t>
            </a:r>
            <a:r>
              <a:rPr dirty="0" err="1"/>
              <a:t>comprend</a:t>
            </a:r>
            <a:r>
              <a:rPr dirty="0"/>
              <a:t> plus </a:t>
            </a:r>
            <a:r>
              <a:rPr dirty="0" err="1"/>
              <a:t>ce</a:t>
            </a:r>
            <a:r>
              <a:rPr dirty="0"/>
              <a:t> qui se passe</a:t>
            </a:r>
          </a:p>
          <a:p>
            <a:pPr>
              <a:spcBef>
                <a:spcPts val="400"/>
              </a:spcBef>
              <a:defRPr sz="4000"/>
            </a:pPr>
            <a:r>
              <a:rPr dirty="0"/>
              <a:t>Confusion</a:t>
            </a:r>
          </a:p>
          <a:p>
            <a:pPr>
              <a:spcBef>
                <a:spcPts val="400"/>
              </a:spcBef>
              <a:defRPr sz="4000"/>
            </a:pPr>
            <a:r>
              <a:rPr dirty="0"/>
              <a:t>Respiration </a:t>
            </a:r>
            <a:r>
              <a:rPr dirty="0" err="1"/>
              <a:t>superficielle</a:t>
            </a:r>
            <a:r>
              <a:rPr dirty="0"/>
              <a:t> </a:t>
            </a:r>
          </a:p>
          <a:p>
            <a:pPr>
              <a:spcBef>
                <a:spcPts val="400"/>
              </a:spcBef>
              <a:defRPr sz="4000"/>
            </a:pPr>
            <a:r>
              <a:rPr dirty="0"/>
              <a:t>Fatigue</a:t>
            </a:r>
          </a:p>
        </p:txBody>
      </p:sp>
      <p:sp>
        <p:nvSpPr>
          <p:cNvPr id="495" name="Titre 1"/>
          <p:cNvSpPr txBox="1">
            <a:spLocks noGrp="1"/>
          </p:cNvSpPr>
          <p:nvPr>
            <p:ph type="title"/>
          </p:nvPr>
        </p:nvSpPr>
        <p:spPr>
          <a:xfrm>
            <a:off x="3962399" y="733376"/>
            <a:ext cx="16459201" cy="1152130"/>
          </a:xfrm>
          <a:prstGeom prst="rect">
            <a:avLst/>
          </a:prstGeom>
        </p:spPr>
        <p:txBody>
          <a:bodyPr/>
          <a:lstStyle/>
          <a:p>
            <a:pPr>
              <a:defRPr sz="6400"/>
            </a:pPr>
            <a:r>
              <a:rPr dirty="0" err="1">
                <a:solidFill>
                  <a:srgbClr val="F6651E"/>
                </a:solidFill>
              </a:rPr>
              <a:t>En</a:t>
            </a:r>
            <a:r>
              <a:rPr dirty="0">
                <a:solidFill>
                  <a:srgbClr val="F6651E"/>
                </a:solidFill>
              </a:rPr>
              <a:t> </a:t>
            </a:r>
            <a:r>
              <a:rPr dirty="0" err="1">
                <a:solidFill>
                  <a:srgbClr val="F6651E"/>
                </a:solidFill>
              </a:rPr>
              <a:t>thérapie</a:t>
            </a:r>
            <a:r>
              <a:rPr dirty="0">
                <a:solidFill>
                  <a:srgbClr val="F6651E"/>
                </a:solidFill>
              </a:rPr>
              <a:t>, la sous-activation se </a:t>
            </a:r>
            <a:r>
              <a:rPr dirty="0" err="1">
                <a:solidFill>
                  <a:srgbClr val="F6651E"/>
                </a:solidFill>
              </a:rPr>
              <a:t>voit</a:t>
            </a:r>
            <a:r>
              <a:rPr dirty="0">
                <a:solidFill>
                  <a:srgbClr val="F6651E"/>
                </a:solidFill>
              </a:rPr>
              <a:t>…</a:t>
            </a:r>
          </a:p>
        </p:txBody>
      </p:sp>
      <p:sp>
        <p:nvSpPr>
          <p:cNvPr id="498" name="Titre 1"/>
          <p:cNvSpPr txBox="1"/>
          <p:nvPr/>
        </p:nvSpPr>
        <p:spPr>
          <a:xfrm>
            <a:off x="4218544" y="7518849"/>
            <a:ext cx="16276320" cy="923328"/>
          </a:xfrm>
          <a:prstGeom prst="rect">
            <a:avLst/>
          </a:prstGeom>
          <a:ln w="12700">
            <a:miter lim="400000"/>
          </a:ln>
          <a:extLst>
            <a:ext uri="{C572A759-6A51-4108-AA02-DFA0A04FC94B}">
              <ma14:wrappingTextBoxFlag xmlns:ma14="http://schemas.microsoft.com/office/mac/drawingml/2011/main" xmlns="" val="1"/>
            </a:ext>
          </a:extLst>
        </p:spPr>
        <p:txBody>
          <a:bodyPr tIns="91439" bIns="91439" anchor="b">
            <a:spAutoFit/>
          </a:bodyPr>
          <a:lstStyle>
            <a:lvl1pPr defTabSz="1828800">
              <a:defRPr sz="4800" b="0">
                <a:solidFill>
                  <a:srgbClr val="1D9A78"/>
                </a:solidFill>
                <a:latin typeface="Calibri Light"/>
                <a:ea typeface="Calibri Light"/>
                <a:cs typeface="Calibri Light"/>
                <a:sym typeface="Calibri Light"/>
              </a:defRPr>
            </a:lvl1pPr>
          </a:lstStyle>
          <a:p>
            <a:endParaRPr dirty="0"/>
          </a:p>
        </p:txBody>
      </p:sp>
    </p:spTree>
    <p:extLst>
      <p:ext uri="{BB962C8B-B14F-4D97-AF65-F5344CB8AC3E}">
        <p14:creationId xmlns:p14="http://schemas.microsoft.com/office/powerpoint/2010/main" val="18346952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itre 1"/>
          <p:cNvSpPr txBox="1">
            <a:spLocks noGrp="1"/>
          </p:cNvSpPr>
          <p:nvPr>
            <p:ph type="title"/>
          </p:nvPr>
        </p:nvSpPr>
        <p:spPr>
          <a:xfrm>
            <a:off x="3812966" y="1263738"/>
            <a:ext cx="16459201" cy="1152130"/>
          </a:xfrm>
          <a:prstGeom prst="rect">
            <a:avLst/>
          </a:prstGeom>
        </p:spPr>
        <p:txBody>
          <a:bodyPr/>
          <a:lstStyle/>
          <a:p>
            <a:pPr>
              <a:defRPr sz="6400"/>
            </a:pPr>
            <a:r>
              <a:rPr dirty="0" err="1">
                <a:solidFill>
                  <a:srgbClr val="F6651E"/>
                </a:solidFill>
              </a:rPr>
              <a:t>En</a:t>
            </a:r>
            <a:r>
              <a:rPr dirty="0">
                <a:solidFill>
                  <a:srgbClr val="F6651E"/>
                </a:solidFill>
              </a:rPr>
              <a:t> </a:t>
            </a:r>
            <a:r>
              <a:rPr dirty="0" err="1">
                <a:solidFill>
                  <a:srgbClr val="F6651E"/>
                </a:solidFill>
              </a:rPr>
              <a:t>thérapie</a:t>
            </a:r>
            <a:r>
              <a:rPr dirty="0">
                <a:solidFill>
                  <a:srgbClr val="F6651E"/>
                </a:solidFill>
              </a:rPr>
              <a:t>, </a:t>
            </a:r>
            <a:r>
              <a:rPr dirty="0" err="1">
                <a:solidFill>
                  <a:srgbClr val="F6651E"/>
                </a:solidFill>
              </a:rPr>
              <a:t>l’hyperactivation</a:t>
            </a:r>
            <a:r>
              <a:rPr dirty="0">
                <a:solidFill>
                  <a:srgbClr val="F6651E"/>
                </a:solidFill>
              </a:rPr>
              <a:t> se </a:t>
            </a:r>
            <a:r>
              <a:rPr dirty="0" err="1">
                <a:solidFill>
                  <a:srgbClr val="F6651E"/>
                </a:solidFill>
              </a:rPr>
              <a:t>voit</a:t>
            </a:r>
            <a:r>
              <a:rPr dirty="0">
                <a:solidFill>
                  <a:srgbClr val="F6651E"/>
                </a:solidFill>
              </a:rPr>
              <a:t>…</a:t>
            </a:r>
          </a:p>
        </p:txBody>
      </p:sp>
      <p:sp>
        <p:nvSpPr>
          <p:cNvPr id="501" name="Espace réservé du texte 2"/>
          <p:cNvSpPr txBox="1">
            <a:spLocks noGrp="1"/>
          </p:cNvSpPr>
          <p:nvPr>
            <p:ph type="body" sz="half" idx="1"/>
          </p:nvPr>
        </p:nvSpPr>
        <p:spPr>
          <a:xfrm>
            <a:off x="3571727" y="3780824"/>
            <a:ext cx="17569954" cy="4752530"/>
          </a:xfrm>
          <a:prstGeom prst="rect">
            <a:avLst/>
          </a:prstGeom>
        </p:spPr>
        <p:txBody>
          <a:bodyPr numCol="2" spcCol="76200"/>
          <a:lstStyle/>
          <a:p>
            <a:pPr>
              <a:lnSpc>
                <a:spcPct val="81000"/>
              </a:lnSpc>
              <a:spcBef>
                <a:spcPts val="1600"/>
              </a:spcBef>
            </a:pPr>
            <a:r>
              <a:rPr lang="fr-FR" dirty="0"/>
              <a:t>Agitation</a:t>
            </a:r>
          </a:p>
          <a:p>
            <a:pPr>
              <a:lnSpc>
                <a:spcPct val="81000"/>
              </a:lnSpc>
              <a:spcBef>
                <a:spcPts val="1600"/>
              </a:spcBef>
            </a:pPr>
            <a:r>
              <a:rPr lang="fr-FR" dirty="0"/>
              <a:t>Logorrhée</a:t>
            </a:r>
          </a:p>
          <a:p>
            <a:pPr>
              <a:lnSpc>
                <a:spcPct val="81000"/>
              </a:lnSpc>
              <a:spcBef>
                <a:spcPts val="1600"/>
              </a:spcBef>
            </a:pPr>
            <a:r>
              <a:rPr lang="fr-FR" dirty="0"/>
              <a:t>Tensions plexus et ailleurs</a:t>
            </a:r>
          </a:p>
          <a:p>
            <a:pPr>
              <a:lnSpc>
                <a:spcPct val="81000"/>
              </a:lnSpc>
              <a:spcBef>
                <a:spcPts val="1600"/>
              </a:spcBef>
            </a:pPr>
            <a:r>
              <a:rPr lang="fr-FR" dirty="0"/>
              <a:t>Besoin de bouger</a:t>
            </a:r>
          </a:p>
          <a:p>
            <a:pPr>
              <a:lnSpc>
                <a:spcPct val="81000"/>
              </a:lnSpc>
              <a:spcBef>
                <a:spcPts val="1600"/>
              </a:spcBef>
            </a:pPr>
            <a:r>
              <a:rPr lang="fr-FR" dirty="0"/>
              <a:t>Rougeur au visage</a:t>
            </a:r>
          </a:p>
          <a:p>
            <a:pPr>
              <a:lnSpc>
                <a:spcPct val="81000"/>
              </a:lnSpc>
              <a:spcBef>
                <a:spcPts val="1600"/>
              </a:spcBef>
            </a:pPr>
            <a:r>
              <a:rPr lang="fr-FR" dirty="0"/>
              <a:t>Respiration accélérée</a:t>
            </a:r>
          </a:p>
          <a:p>
            <a:pPr>
              <a:lnSpc>
                <a:spcPct val="81000"/>
              </a:lnSpc>
              <a:spcBef>
                <a:spcPts val="1600"/>
              </a:spcBef>
            </a:pPr>
            <a:r>
              <a:rPr lang="fr-FR" dirty="0"/>
              <a:t>La personne n’entend plus ce que vous dites</a:t>
            </a:r>
          </a:p>
          <a:p>
            <a:pPr>
              <a:lnSpc>
                <a:spcPct val="81000"/>
              </a:lnSpc>
              <a:spcBef>
                <a:spcPts val="1600"/>
              </a:spcBef>
            </a:pPr>
            <a:r>
              <a:rPr lang="fr-FR" dirty="0"/>
              <a:t>Le regard est fuyant</a:t>
            </a:r>
          </a:p>
          <a:p>
            <a:pPr>
              <a:lnSpc>
                <a:spcPct val="81000"/>
              </a:lnSpc>
              <a:spcBef>
                <a:spcPts val="1600"/>
              </a:spcBef>
            </a:pPr>
            <a:r>
              <a:rPr lang="fr-FR" dirty="0"/>
              <a:t>Etat de panique…</a:t>
            </a:r>
          </a:p>
        </p:txBody>
      </p:sp>
      <p:sp>
        <p:nvSpPr>
          <p:cNvPr id="504" name="Titre 1"/>
          <p:cNvSpPr txBox="1"/>
          <p:nvPr/>
        </p:nvSpPr>
        <p:spPr>
          <a:xfrm>
            <a:off x="4218544" y="6510737"/>
            <a:ext cx="16276320" cy="923328"/>
          </a:xfrm>
          <a:prstGeom prst="rect">
            <a:avLst/>
          </a:prstGeom>
          <a:ln w="12700">
            <a:miter lim="400000"/>
          </a:ln>
          <a:extLst>
            <a:ext uri="{C572A759-6A51-4108-AA02-DFA0A04FC94B}">
              <ma14:wrappingTextBoxFlag xmlns:ma14="http://schemas.microsoft.com/office/mac/drawingml/2011/main" xmlns="" val="1"/>
            </a:ext>
          </a:extLst>
        </p:spPr>
        <p:txBody>
          <a:bodyPr tIns="91439" bIns="91439" anchor="b">
            <a:spAutoFit/>
          </a:bodyPr>
          <a:lstStyle>
            <a:lvl1pPr defTabSz="1828800">
              <a:defRPr sz="4800" b="0">
                <a:solidFill>
                  <a:srgbClr val="1D9A78"/>
                </a:solidFill>
                <a:latin typeface="Calibri Light"/>
                <a:ea typeface="Calibri Light"/>
                <a:cs typeface="Calibri Light"/>
                <a:sym typeface="Calibri Light"/>
              </a:defRPr>
            </a:lvl1pPr>
          </a:lstStyle>
          <a:p>
            <a:endParaRPr dirty="0"/>
          </a:p>
        </p:txBody>
      </p:sp>
    </p:spTree>
    <p:extLst>
      <p:ext uri="{BB962C8B-B14F-4D97-AF65-F5344CB8AC3E}">
        <p14:creationId xmlns:p14="http://schemas.microsoft.com/office/powerpoint/2010/main" val="19332564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Picture 6" descr="Picture 6"/>
          <p:cNvPicPr>
            <a:picLocks noChangeAspect="1"/>
          </p:cNvPicPr>
          <p:nvPr/>
        </p:nvPicPr>
        <p:blipFill>
          <a:blip r:embed="rId2"/>
          <a:srcRect l="15783"/>
          <a:stretch>
            <a:fillRect/>
          </a:stretch>
        </p:blipFill>
        <p:spPr>
          <a:xfrm>
            <a:off x="3048000" y="0"/>
            <a:ext cx="18273551" cy="14173200"/>
          </a:xfrm>
          <a:prstGeom prst="rect">
            <a:avLst/>
          </a:prstGeom>
          <a:ln w="12700">
            <a:miter lim="400000"/>
          </a:ln>
        </p:spPr>
      </p:pic>
      <p:sp>
        <p:nvSpPr>
          <p:cNvPr id="524" name="ZoneTexte 5"/>
          <p:cNvSpPr txBox="1"/>
          <p:nvPr/>
        </p:nvSpPr>
        <p:spPr>
          <a:xfrm>
            <a:off x="6391677" y="11118169"/>
            <a:ext cx="12174229" cy="797640"/>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defTabSz="1828800">
              <a:defRPr sz="4800" cap="small">
                <a:solidFill>
                  <a:srgbClr val="FFFFFF"/>
                </a:solidFill>
                <a:latin typeface="Calibri"/>
                <a:ea typeface="Calibri"/>
                <a:cs typeface="Calibri"/>
                <a:sym typeface="Calibri"/>
              </a:defRPr>
            </a:lvl1pPr>
          </a:lstStyle>
          <a:p>
            <a:r>
              <a:t>LES EXERCICES D’ANCRAGE ET D’ORIENTATION</a:t>
            </a:r>
          </a:p>
        </p:txBody>
      </p:sp>
    </p:spTree>
    <p:extLst>
      <p:ext uri="{BB962C8B-B14F-4D97-AF65-F5344CB8AC3E}">
        <p14:creationId xmlns:p14="http://schemas.microsoft.com/office/powerpoint/2010/main" val="8300721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A2A9D-09C7-1B61-2ECE-7F8F08B1AE3C}"/>
              </a:ext>
            </a:extLst>
          </p:cNvPr>
          <p:cNvSpPr>
            <a:spLocks noGrp="1"/>
          </p:cNvSpPr>
          <p:nvPr>
            <p:ph type="title"/>
          </p:nvPr>
        </p:nvSpPr>
        <p:spPr/>
        <p:txBody>
          <a:bodyPr/>
          <a:lstStyle/>
          <a:p>
            <a:r>
              <a:rPr lang="fr-FR" dirty="0">
                <a:solidFill>
                  <a:srgbClr val="F6651E"/>
                </a:solidFill>
                <a:latin typeface="Arial Rounded MT Bold" panose="020F0704030504030204" pitchFamily="34" charset="77"/>
              </a:rPr>
              <a:t>Exercices en cas d’hypo-activation</a:t>
            </a:r>
          </a:p>
        </p:txBody>
      </p:sp>
      <p:sp>
        <p:nvSpPr>
          <p:cNvPr id="3" name="Espace réservé du texte 2">
            <a:extLst>
              <a:ext uri="{FF2B5EF4-FFF2-40B4-BE49-F238E27FC236}">
                <a16:creationId xmlns:a16="http://schemas.microsoft.com/office/drawing/2014/main" id="{4315E95B-CAA8-F166-5245-8455946DA4BA}"/>
              </a:ext>
            </a:extLst>
          </p:cNvPr>
          <p:cNvSpPr>
            <a:spLocks noGrp="1"/>
          </p:cNvSpPr>
          <p:nvPr>
            <p:ph type="body" idx="1"/>
          </p:nvPr>
        </p:nvSpPr>
        <p:spPr>
          <a:xfrm>
            <a:off x="2609385" y="2720899"/>
            <a:ext cx="20098216" cy="10437540"/>
          </a:xfrm>
        </p:spPr>
        <p:txBody>
          <a:bodyPr>
            <a:normAutofit/>
          </a:bodyPr>
          <a:lstStyle/>
          <a:p>
            <a:pPr marL="0" lvl="1" indent="0" algn="just" defTabSz="1828800">
              <a:buSzPct val="100000"/>
              <a:buNone/>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Ressentez-vous la chaise sur laquelle vous êtes </a:t>
            </a:r>
            <a:r>
              <a:rPr lang="fr-FR" dirty="0" err="1">
                <a:solidFill>
                  <a:srgbClr val="002060"/>
                </a:solidFill>
                <a:latin typeface="+mn-ea"/>
                <a:ea typeface="+mn-ea"/>
                <a:cs typeface="Arial" panose="020B0604020202020204" pitchFamily="34" charset="0"/>
              </a:rPr>
              <a:t>assis-e</a:t>
            </a:r>
            <a:r>
              <a:rPr lang="fr-FR" dirty="0">
                <a:solidFill>
                  <a:srgbClr val="002060"/>
                </a:solidFill>
                <a:latin typeface="+mn-ea"/>
                <a:ea typeface="+mn-ea"/>
                <a:cs typeface="Arial" panose="020B0604020202020204" pitchFamily="34" charset="0"/>
              </a:rPr>
              <a:t>? </a:t>
            </a:r>
            <a:br>
              <a:rPr lang="fr-FR" dirty="0">
                <a:solidFill>
                  <a:srgbClr val="002060"/>
                </a:solidFill>
                <a:latin typeface="+mn-ea"/>
                <a:ea typeface="+mn-ea"/>
                <a:cs typeface="Arial" panose="020B0604020202020204" pitchFamily="34" charset="0"/>
              </a:rPr>
            </a:br>
            <a:r>
              <a:rPr lang="fr-FR" dirty="0">
                <a:solidFill>
                  <a:srgbClr val="002060"/>
                </a:solidFill>
                <a:latin typeface="+mn-ea"/>
                <a:ea typeface="+mn-ea"/>
                <a:cs typeface="Arial" panose="020B0604020202020204" pitchFamily="34" charset="0"/>
              </a:rPr>
              <a:t>Que ressentez vous le plus nettement: l’assise ou le dossier?</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Pouvez vous faire en sorte de ressentir les 2 à la fois ?</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Bouges vos pieds dans vos chaussures. Ressentez vous vos pieds ?</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Assis, bras croisés et mains sur l’intérieur des genoux : poussez vos mains tout en serrant vos genoux</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Pouvez vous vous lever : mettez votre poids sur une jambe, puis sur l’autre</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Tournez le haut de votre corps: regardez ce qu’il y a derrière vous</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mn-ea"/>
              <a:ea typeface="+mn-ea"/>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mn-ea"/>
                <a:ea typeface="+mn-ea"/>
                <a:cs typeface="Arial" panose="020B0604020202020204" pitchFamily="34" charset="0"/>
              </a:rPr>
              <a:t>Passes d’un objet doux ou peluche</a:t>
            </a:r>
          </a:p>
          <a:p>
            <a:endParaRPr lang="fr-FR" dirty="0">
              <a:solidFill>
                <a:srgbClr val="002060"/>
              </a:solidFill>
              <a:latin typeface="+mn-ea"/>
              <a:ea typeface="+mn-ea"/>
              <a:cs typeface="Arial" panose="020B0604020202020204" pitchFamily="34" charset="0"/>
            </a:endParaRPr>
          </a:p>
        </p:txBody>
      </p:sp>
    </p:spTree>
    <p:extLst>
      <p:ext uri="{BB962C8B-B14F-4D97-AF65-F5344CB8AC3E}">
        <p14:creationId xmlns:p14="http://schemas.microsoft.com/office/powerpoint/2010/main" val="157109214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QU’EST-CE QU’UN EVENEMENT TRAUMATIQUE ?"/>
          <p:cNvSpPr txBox="1">
            <a:spLocks noGrp="1"/>
          </p:cNvSpPr>
          <p:nvPr>
            <p:ph type="title"/>
          </p:nvPr>
        </p:nvSpPr>
        <p:spPr>
          <a:xfrm>
            <a:off x="1689100" y="494748"/>
            <a:ext cx="21005800" cy="2286000"/>
          </a:xfrm>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Arial Rounded MT Bold" panose="020F0704030504030204" pitchFamily="34" charset="77"/>
              </a:rPr>
              <a:t>Les bases</a:t>
            </a:r>
            <a:endParaRPr dirty="0">
              <a:solidFill>
                <a:srgbClr val="F6651E"/>
              </a:solidFill>
              <a:latin typeface="Arial Rounded MT Bold" panose="020F0704030504030204" pitchFamily="34" charset="77"/>
            </a:endParaRPr>
          </a:p>
        </p:txBody>
      </p:sp>
      <p:sp>
        <p:nvSpPr>
          <p:cNvPr id="216" name="L’étymologie grecque du mot trauma signifie blessure.…"/>
          <p:cNvSpPr txBox="1">
            <a:spLocks noGrp="1"/>
          </p:cNvSpPr>
          <p:nvPr>
            <p:ph type="body" idx="1"/>
          </p:nvPr>
        </p:nvSpPr>
        <p:spPr>
          <a:prstGeom prst="rect">
            <a:avLst/>
          </a:prstGeom>
        </p:spPr>
        <p:txBody>
          <a:bodyPr/>
          <a:lstStyle/>
          <a:p>
            <a:r>
              <a:rPr lang="fr-FR" dirty="0"/>
              <a:t>La sécurité</a:t>
            </a:r>
          </a:p>
          <a:p>
            <a:r>
              <a:rPr lang="fr-FR" dirty="0"/>
              <a:t>Le lien (la tendresse/ le cœur)</a:t>
            </a:r>
          </a:p>
          <a:p>
            <a:r>
              <a:rPr lang="fr-FR" dirty="0"/>
              <a:t>La </a:t>
            </a:r>
            <a:r>
              <a:rPr lang="fr-FR" dirty="0" err="1"/>
              <a:t>tranquilité</a:t>
            </a:r>
            <a:r>
              <a:rPr lang="fr-FR" dirty="0"/>
              <a:t> des corps / du cœur/ de l’esprit de l’</a:t>
            </a:r>
            <a:r>
              <a:rPr lang="fr-FR" dirty="0" err="1"/>
              <a:t>accompagnant.e</a:t>
            </a:r>
            <a:endParaRPr lang="fr-FR" dirty="0"/>
          </a:p>
          <a:p>
            <a:r>
              <a:rPr lang="fr-FR" dirty="0"/>
              <a:t>Le consentement / le choix</a:t>
            </a:r>
            <a:endParaRPr dirty="0"/>
          </a:p>
        </p:txBody>
      </p:sp>
      <p:sp>
        <p:nvSpPr>
          <p:cNvPr id="4" name="ZoneTexte 3">
            <a:extLst>
              <a:ext uri="{FF2B5EF4-FFF2-40B4-BE49-F238E27FC236}">
                <a16:creationId xmlns:a16="http://schemas.microsoft.com/office/drawing/2014/main" id="{8715F625-9F94-7C10-16CC-B52D1A18863E}"/>
              </a:ext>
            </a:extLst>
          </p:cNvPr>
          <p:cNvSpPr txBox="1"/>
          <p:nvPr/>
        </p:nvSpPr>
        <p:spPr>
          <a:xfrm>
            <a:off x="13284925" y="12944253"/>
            <a:ext cx="1220070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59771113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1AE80-656C-41E3-21A3-ABD7A3F7C023}"/>
              </a:ext>
            </a:extLst>
          </p:cNvPr>
          <p:cNvSpPr>
            <a:spLocks noGrp="1"/>
          </p:cNvSpPr>
          <p:nvPr>
            <p:ph type="title"/>
          </p:nvPr>
        </p:nvSpPr>
        <p:spPr/>
        <p:txBody>
          <a:bodyPr>
            <a:normAutofit fontScale="90000"/>
          </a:bodyPr>
          <a:lstStyle/>
          <a:p>
            <a:r>
              <a:rPr lang="fr-FR" dirty="0">
                <a:solidFill>
                  <a:srgbClr val="F6651E"/>
                </a:solidFill>
                <a:latin typeface="Arial Rounded MT Bold" panose="020F0704030504030204" pitchFamily="34" charset="77"/>
              </a:rPr>
              <a:t>Exercices </a:t>
            </a:r>
            <a:r>
              <a:rPr lang="fr-FR" dirty="0" err="1">
                <a:solidFill>
                  <a:srgbClr val="F6651E"/>
                </a:solidFill>
                <a:latin typeface="Arial Rounded MT Bold" panose="020F0704030504030204" pitchFamily="34" charset="77"/>
              </a:rPr>
              <a:t>specifiques</a:t>
            </a:r>
            <a:r>
              <a:rPr lang="fr-FR" dirty="0">
                <a:solidFill>
                  <a:srgbClr val="F6651E"/>
                </a:solidFill>
                <a:latin typeface="Arial Rounded MT Bold" panose="020F0704030504030204" pitchFamily="34" charset="77"/>
              </a:rPr>
              <a:t> en cas d’hyper activation (tensions +++)</a:t>
            </a:r>
            <a:br>
              <a:rPr lang="fr-FR" dirty="0"/>
            </a:br>
            <a:endParaRPr lang="fr-FR" dirty="0"/>
          </a:p>
        </p:txBody>
      </p:sp>
      <p:sp>
        <p:nvSpPr>
          <p:cNvPr id="3" name="Espace réservé du texte 2">
            <a:extLst>
              <a:ext uri="{FF2B5EF4-FFF2-40B4-BE49-F238E27FC236}">
                <a16:creationId xmlns:a16="http://schemas.microsoft.com/office/drawing/2014/main" id="{098BB17B-9A25-4115-CC55-AEF4C3F73161}"/>
              </a:ext>
            </a:extLst>
          </p:cNvPr>
          <p:cNvSpPr>
            <a:spLocks noGrp="1"/>
          </p:cNvSpPr>
          <p:nvPr>
            <p:ph type="body" idx="1"/>
          </p:nvPr>
        </p:nvSpPr>
        <p:spPr/>
        <p:txBody>
          <a:bodyPr/>
          <a:lstStyle/>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Marchez sur la pointe des pieds, sur une ligne imaginaire tracée sur le sol</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Pressez une balle rebondissante, ou un galet aussi fort que vous le pouvez, en imaginant que vous y mettez toute votre tension</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Poussez les murs en y mettant toute votre force</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 Chaise contre le mur</a:t>
            </a: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1" indent="-571500" algn="just"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Tirer les mains  : si gestes de panique</a:t>
            </a:r>
          </a:p>
          <a:p>
            <a:endParaRPr lang="fr-FR"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67185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A2A9D-09C7-1B61-2ECE-7F8F08B1AE3C}"/>
              </a:ext>
            </a:extLst>
          </p:cNvPr>
          <p:cNvSpPr>
            <a:spLocks noGrp="1"/>
          </p:cNvSpPr>
          <p:nvPr>
            <p:ph type="title"/>
          </p:nvPr>
        </p:nvSpPr>
        <p:spPr/>
        <p:txBody>
          <a:bodyPr/>
          <a:lstStyle/>
          <a:p>
            <a:r>
              <a:rPr lang="fr-FR" dirty="0">
                <a:solidFill>
                  <a:srgbClr val="F6651E"/>
                </a:solidFill>
                <a:latin typeface="Arial Rounded MT Bold" panose="020F0704030504030204" pitchFamily="34" charset="77"/>
              </a:rPr>
              <a:t>Autres exercices de stabilisation </a:t>
            </a:r>
          </a:p>
        </p:txBody>
      </p:sp>
      <p:sp>
        <p:nvSpPr>
          <p:cNvPr id="3" name="Espace réservé du texte 2">
            <a:extLst>
              <a:ext uri="{FF2B5EF4-FFF2-40B4-BE49-F238E27FC236}">
                <a16:creationId xmlns:a16="http://schemas.microsoft.com/office/drawing/2014/main" id="{4315E95B-CAA8-F166-5245-8455946DA4BA}"/>
              </a:ext>
            </a:extLst>
          </p:cNvPr>
          <p:cNvSpPr>
            <a:spLocks noGrp="1"/>
          </p:cNvSpPr>
          <p:nvPr>
            <p:ph type="body" idx="1"/>
          </p:nvPr>
        </p:nvSpPr>
        <p:spPr/>
        <p:txBody>
          <a:bodyPr>
            <a:normAutofit/>
          </a:bodyPr>
          <a:lstStyle/>
          <a:p>
            <a:pPr lvl="2" indent="0" algn="l" defTabSz="1828800">
              <a:buNone/>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2" indent="-571500" algn="l" defTabSz="1828800">
              <a:buSzPct val="100000"/>
              <a:buChar char="✓"/>
              <a:defRPr sz="2800" b="0" u="sng">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Tâche cognitive </a:t>
            </a:r>
            <a:r>
              <a:rPr lang="fr-FR" u="none" dirty="0">
                <a:solidFill>
                  <a:srgbClr val="002060"/>
                </a:solidFill>
                <a:latin typeface="Arial" panose="020B0604020202020204" pitchFamily="34" charset="0"/>
                <a:cs typeface="Arial" panose="020B0604020202020204" pitchFamily="34" charset="0"/>
              </a:rPr>
              <a:t>: comptez à partir de 100 en descendant de 7 en 7</a:t>
            </a:r>
          </a:p>
          <a:p>
            <a:pPr marL="571500" lvl="2" indent="-571500" algn="l" defTabSz="1828800">
              <a:buSzPct val="100000"/>
              <a:buChar char="✓"/>
              <a:defRPr sz="2800" b="0">
                <a:solidFill>
                  <a:srgbClr val="FFFFFF"/>
                </a:solidFill>
                <a:latin typeface="Calibri Light"/>
                <a:ea typeface="Calibri Light"/>
                <a:cs typeface="Calibri Light"/>
                <a:sym typeface="Calibri Light"/>
              </a:defRPr>
            </a:pPr>
            <a:endParaRPr lang="fr-FR" u="none" dirty="0">
              <a:solidFill>
                <a:srgbClr val="002060"/>
              </a:solidFill>
              <a:latin typeface="Arial" panose="020B0604020202020204" pitchFamily="34" charset="0"/>
              <a:cs typeface="Arial" panose="020B0604020202020204" pitchFamily="34" charset="0"/>
            </a:endParaRPr>
          </a:p>
          <a:p>
            <a:pPr marL="571500" lvl="1" indent="-571500" algn="l" defTabSz="1828800">
              <a:spcBef>
                <a:spcPts val="2400"/>
              </a:spcBef>
              <a:buSzPct val="100000"/>
              <a:buChar char="✓"/>
              <a:defRPr sz="2800" b="0" u="sng">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Exercices respiratoires</a:t>
            </a:r>
          </a:p>
          <a:p>
            <a:pPr marL="1028700" lvl="2"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Respiration profonde et lente (cohérence cardiaque)</a:t>
            </a:r>
          </a:p>
          <a:p>
            <a:pPr marL="1028700" lvl="2"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Respiration anti panique </a:t>
            </a:r>
          </a:p>
          <a:p>
            <a:pPr marL="1028700" lvl="2" indent="-571500" algn="l"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457200" lvl="2" indent="0" algn="l" defTabSz="1828800">
              <a:buSzPct val="100000"/>
              <a:buNone/>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Offrez quelque chose à boire ou demander d’activer la salivation : active le système d’apaisement</a:t>
            </a:r>
          </a:p>
          <a:p>
            <a:pPr lvl="1" indent="0" algn="l" defTabSz="1828800">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1"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Si la personne a froid: lui permettre de se couvrir</a:t>
            </a:r>
          </a:p>
          <a:p>
            <a:endParaRPr lang="fr-FR"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23653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A2A9D-09C7-1B61-2ECE-7F8F08B1AE3C}"/>
              </a:ext>
            </a:extLst>
          </p:cNvPr>
          <p:cNvSpPr>
            <a:spLocks noGrp="1"/>
          </p:cNvSpPr>
          <p:nvPr>
            <p:ph type="title"/>
          </p:nvPr>
        </p:nvSpPr>
        <p:spPr/>
        <p:txBody>
          <a:bodyPr/>
          <a:lstStyle/>
          <a:p>
            <a:r>
              <a:rPr lang="fr-FR" dirty="0">
                <a:solidFill>
                  <a:srgbClr val="F6651E"/>
                </a:solidFill>
                <a:latin typeface="Arial Rounded MT Bold" panose="020F0704030504030204" pitchFamily="34" charset="77"/>
              </a:rPr>
              <a:t>Exercices d’orientation</a:t>
            </a:r>
          </a:p>
        </p:txBody>
      </p:sp>
      <p:sp>
        <p:nvSpPr>
          <p:cNvPr id="3" name="Espace réservé du texte 2">
            <a:extLst>
              <a:ext uri="{FF2B5EF4-FFF2-40B4-BE49-F238E27FC236}">
                <a16:creationId xmlns:a16="http://schemas.microsoft.com/office/drawing/2014/main" id="{4315E95B-CAA8-F166-5245-8455946DA4BA}"/>
              </a:ext>
            </a:extLst>
          </p:cNvPr>
          <p:cNvSpPr>
            <a:spLocks noGrp="1"/>
          </p:cNvSpPr>
          <p:nvPr>
            <p:ph type="body" idx="1"/>
          </p:nvPr>
        </p:nvSpPr>
        <p:spPr/>
        <p:txBody>
          <a:bodyPr>
            <a:normAutofit/>
          </a:bodyPr>
          <a:lstStyle/>
          <a:p>
            <a:pPr marL="571500" lvl="1" indent="-571500" algn="l" defTabSz="1828800">
              <a:spcBef>
                <a:spcPts val="2400"/>
              </a:spcBef>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Orienter la personne dans l’environnement :</a:t>
            </a:r>
          </a:p>
          <a:p>
            <a:pPr marL="1143000" lvl="2" indent="-6858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Où êtes vous maintenant?</a:t>
            </a:r>
          </a:p>
          <a:p>
            <a:pPr marL="1143000" lvl="2" indent="-6858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De quelle couleur sont les murs?</a:t>
            </a:r>
          </a:p>
          <a:p>
            <a:pPr marL="1143000" lvl="2" indent="-6858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Combien de lumières voyez vous allumées?</a:t>
            </a:r>
          </a:p>
          <a:p>
            <a:pPr marL="1143000" lvl="2" indent="-6858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Comptez des choses ...</a:t>
            </a:r>
          </a:p>
          <a:p>
            <a:pPr marL="1143000" lvl="2" indent="-6858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Citez moi un objet de couleur rouge que vous voyez...</a:t>
            </a:r>
          </a:p>
          <a:p>
            <a:pPr lvl="2" indent="457200" algn="l" defTabSz="1828800">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2" indent="-571500" algn="l" defTabSz="1828800">
              <a:spcBef>
                <a:spcPts val="2400"/>
              </a:spcBef>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Orienter la personne dans le temps : </a:t>
            </a:r>
          </a:p>
          <a:p>
            <a:pPr marL="1028700" lvl="3"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Quel jour sommes nous ? </a:t>
            </a:r>
          </a:p>
          <a:p>
            <a:pPr marL="1028700" lvl="3"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Qu’avez vous fait hier ? </a:t>
            </a:r>
          </a:p>
          <a:p>
            <a:pPr marL="1028700" lvl="3" indent="-571500" algn="l" defTabSz="1828800">
              <a:buSzPct val="100000"/>
              <a:buChar char="✓"/>
              <a:defRPr sz="2800" b="0">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Qu’avez vous prévu ce soir ? ….</a:t>
            </a:r>
          </a:p>
          <a:p>
            <a:pPr marL="571500" lvl="2" indent="-571500" algn="l" defTabSz="1828800">
              <a:buSzPct val="100000"/>
              <a:buChar char="✓"/>
              <a:defRPr sz="2800" b="0">
                <a:solidFill>
                  <a:srgbClr val="FFFFFF"/>
                </a:solidFill>
                <a:latin typeface="Calibri Light"/>
                <a:ea typeface="Calibri Light"/>
                <a:cs typeface="Calibri Light"/>
                <a:sym typeface="Calibri Light"/>
              </a:defRPr>
            </a:pPr>
            <a:endParaRPr lang="fr-FR" dirty="0">
              <a:solidFill>
                <a:srgbClr val="002060"/>
              </a:solidFill>
              <a:latin typeface="Arial" panose="020B0604020202020204" pitchFamily="34" charset="0"/>
              <a:cs typeface="Arial" panose="020B0604020202020204" pitchFamily="34" charset="0"/>
            </a:endParaRPr>
          </a:p>
          <a:p>
            <a:pPr marL="571500" lvl="2" indent="-571500" algn="l" defTabSz="1828800">
              <a:buSzPct val="100000"/>
              <a:buChar char="✓"/>
              <a:defRPr sz="2800" b="0" u="sng">
                <a:solidFill>
                  <a:srgbClr val="FFFFFF"/>
                </a:solidFill>
                <a:latin typeface="Calibri Light"/>
                <a:ea typeface="Calibri Light"/>
                <a:cs typeface="Calibri Light"/>
                <a:sym typeface="Calibri Light"/>
              </a:defRPr>
            </a:pPr>
            <a:r>
              <a:rPr lang="fr-FR" dirty="0">
                <a:solidFill>
                  <a:srgbClr val="002060"/>
                </a:solidFill>
                <a:latin typeface="Arial" panose="020B0604020202020204" pitchFamily="34" charset="0"/>
                <a:cs typeface="Arial" panose="020B0604020202020204" pitchFamily="34" charset="0"/>
              </a:rPr>
              <a:t>54321</a:t>
            </a:r>
            <a:r>
              <a:rPr lang="fr-FR" u="none" dirty="0">
                <a:solidFill>
                  <a:srgbClr val="002060"/>
                </a:solidFill>
                <a:latin typeface="Arial" panose="020B0604020202020204" pitchFamily="34" charset="0"/>
                <a:cs typeface="Arial" panose="020B0604020202020204" pitchFamily="34" charset="0"/>
              </a:rPr>
              <a:t> : je vois …. J’entends ….. Je sens …..</a:t>
            </a:r>
          </a:p>
          <a:p>
            <a:endParaRPr lang="fr-FR"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26724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itre 1"/>
          <p:cNvSpPr txBox="1">
            <a:spLocks noGrp="1"/>
          </p:cNvSpPr>
          <p:nvPr>
            <p:ph type="title"/>
          </p:nvPr>
        </p:nvSpPr>
        <p:spPr>
          <a:prstGeom prst="rect">
            <a:avLst/>
          </a:prstGeom>
        </p:spPr>
        <p:txBody>
          <a:bodyPr/>
          <a:lstStyle>
            <a:lvl1pPr algn="ctr">
              <a:defRPr>
                <a:solidFill>
                  <a:srgbClr val="E98960"/>
                </a:solidFill>
              </a:defRPr>
            </a:lvl1pPr>
          </a:lstStyle>
          <a:p>
            <a:r>
              <a:t>Trauma et théorie polyvagale</a:t>
            </a:r>
          </a:p>
        </p:txBody>
      </p:sp>
      <p:sp>
        <p:nvSpPr>
          <p:cNvPr id="430" name="Espace réservé du contenu 2"/>
          <p:cNvSpPr txBox="1">
            <a:spLocks noGrp="1"/>
          </p:cNvSpPr>
          <p:nvPr>
            <p:ph type="body" idx="1"/>
          </p:nvPr>
        </p:nvSpPr>
        <p:spPr>
          <a:prstGeom prst="rect">
            <a:avLst/>
          </a:prstGeom>
        </p:spPr>
        <p:txBody>
          <a:bodyPr/>
          <a:lstStyle/>
          <a:p>
            <a:endParaRPr dirty="0"/>
          </a:p>
        </p:txBody>
      </p:sp>
      <p:pic>
        <p:nvPicPr>
          <p:cNvPr id="2" name="yt5s.com-Trauma et Théorie Polyvag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6400" y="1250258"/>
            <a:ext cx="22345103" cy="12569120"/>
          </a:xfrm>
          <a:prstGeom prst="rect">
            <a:avLst/>
          </a:prstGeom>
        </p:spPr>
      </p:pic>
      <p:pic>
        <p:nvPicPr>
          <p:cNvPr id="4" name="Image 3">
            <a:extLst>
              <a:ext uri="{FF2B5EF4-FFF2-40B4-BE49-F238E27FC236}">
                <a16:creationId xmlns:a16="http://schemas.microsoft.com/office/drawing/2014/main" id="{889F59F0-004B-1FB9-EFF2-B7B94DC731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622" y="291412"/>
            <a:ext cx="12186827" cy="6402886"/>
          </a:xfrm>
          <a:prstGeom prst="rect">
            <a:avLst/>
          </a:prstGeom>
        </p:spPr>
      </p:pic>
      <p:pic>
        <p:nvPicPr>
          <p:cNvPr id="8" name="Image 7">
            <a:extLst>
              <a:ext uri="{FF2B5EF4-FFF2-40B4-BE49-F238E27FC236}">
                <a16:creationId xmlns:a16="http://schemas.microsoft.com/office/drawing/2014/main" id="{355CF861-FC41-C8FE-74B7-4C2845EBC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285" y="1362074"/>
            <a:ext cx="8329115" cy="5029199"/>
          </a:xfrm>
          <a:prstGeom prst="rect">
            <a:avLst/>
          </a:prstGeom>
        </p:spPr>
      </p:pic>
      <p:pic>
        <p:nvPicPr>
          <p:cNvPr id="10" name="Image 9">
            <a:extLst>
              <a:ext uri="{FF2B5EF4-FFF2-40B4-BE49-F238E27FC236}">
                <a16:creationId xmlns:a16="http://schemas.microsoft.com/office/drawing/2014/main" id="{1D989BF6-75E9-14B7-5267-AD282DDEB3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673" y="7324728"/>
            <a:ext cx="9764557" cy="5327650"/>
          </a:xfrm>
          <a:prstGeom prst="rect">
            <a:avLst/>
          </a:prstGeom>
        </p:spPr>
      </p:pic>
      <p:pic>
        <p:nvPicPr>
          <p:cNvPr id="12" name="Image 11">
            <a:extLst>
              <a:ext uri="{FF2B5EF4-FFF2-40B4-BE49-F238E27FC236}">
                <a16:creationId xmlns:a16="http://schemas.microsoft.com/office/drawing/2014/main" id="{FCC558C5-D8B9-FA4A-BA35-8A3B4BA3BB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64133" y="6858000"/>
            <a:ext cx="11108504" cy="6406383"/>
          </a:xfrm>
          <a:prstGeom prst="rect">
            <a:avLst/>
          </a:prstGeom>
        </p:spPr>
      </p:pic>
    </p:spTree>
    <p:extLst>
      <p:ext uri="{BB962C8B-B14F-4D97-AF65-F5344CB8AC3E}">
        <p14:creationId xmlns:p14="http://schemas.microsoft.com/office/powerpoint/2010/main" val="134557993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7124" y="267514"/>
            <a:ext cx="20830476" cy="1374165"/>
          </a:xfrm>
        </p:spPr>
        <p:txBody>
          <a:bodyPr>
            <a:normAutofit fontScale="90000"/>
          </a:bodyPr>
          <a:lstStyle/>
          <a:p>
            <a:pPr algn="ctr"/>
            <a:r>
              <a:rPr lang="fr-FR" dirty="0">
                <a:solidFill>
                  <a:srgbClr val="F6651E"/>
                </a:solidFill>
                <a:latin typeface="Arial Rounded MT Bold" panose="020F0704030504030204" pitchFamily="34" charset="77"/>
              </a:rPr>
              <a:t>Co-régulation </a:t>
            </a:r>
            <a:r>
              <a:rPr lang="mr-IN" dirty="0">
                <a:solidFill>
                  <a:srgbClr val="F6651E"/>
                </a:solidFill>
                <a:latin typeface="Arial Rounded MT Bold" panose="020F0704030504030204" pitchFamily="34" charset="77"/>
              </a:rPr>
              <a:t>–</a:t>
            </a:r>
            <a:r>
              <a:rPr lang="fr-FR" dirty="0">
                <a:solidFill>
                  <a:srgbClr val="F6651E"/>
                </a:solidFill>
                <a:latin typeface="Arial Rounded MT Bold" panose="020F0704030504030204" pitchFamily="34" charset="77"/>
              </a:rPr>
              <a:t> théorie </a:t>
            </a:r>
            <a:r>
              <a:rPr lang="fr-FR" dirty="0" err="1">
                <a:solidFill>
                  <a:srgbClr val="F6651E"/>
                </a:solidFill>
                <a:latin typeface="Arial Rounded MT Bold" panose="020F0704030504030204" pitchFamily="34" charset="77"/>
              </a:rPr>
              <a:t>ployvagale</a:t>
            </a:r>
            <a:endParaRPr lang="fr-FR" dirty="0">
              <a:solidFill>
                <a:srgbClr val="F6651E"/>
              </a:solidFill>
              <a:latin typeface="Arial Rounded MT Bold" panose="020F0704030504030204" pitchFamily="34" charset="77"/>
            </a:endParaRPr>
          </a:p>
        </p:txBody>
      </p:sp>
      <p:sp>
        <p:nvSpPr>
          <p:cNvPr id="3" name="Espace réservé du texte 2"/>
          <p:cNvSpPr>
            <a:spLocks noGrp="1"/>
          </p:cNvSpPr>
          <p:nvPr>
            <p:ph type="body" idx="1"/>
          </p:nvPr>
        </p:nvSpPr>
        <p:spPr/>
        <p:txBody>
          <a:bodyPr/>
          <a:lstStyle/>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601980550"/>
              </p:ext>
            </p:extLst>
          </p:nvPr>
        </p:nvGraphicFramePr>
        <p:xfrm>
          <a:off x="533400" y="1641679"/>
          <a:ext cx="23317200" cy="11417156"/>
        </p:xfrm>
        <a:graphic>
          <a:graphicData uri="http://schemas.openxmlformats.org/drawingml/2006/table">
            <a:tbl>
              <a:tblPr firstRow="1" firstCol="1" bandRow="1"/>
              <a:tblGrid>
                <a:gridCol w="7770686">
                  <a:extLst>
                    <a:ext uri="{9D8B030D-6E8A-4147-A177-3AD203B41FA5}">
                      <a16:colId xmlns:a16="http://schemas.microsoft.com/office/drawing/2014/main" val="20000"/>
                    </a:ext>
                  </a:extLst>
                </a:gridCol>
                <a:gridCol w="7773257">
                  <a:extLst>
                    <a:ext uri="{9D8B030D-6E8A-4147-A177-3AD203B41FA5}">
                      <a16:colId xmlns:a16="http://schemas.microsoft.com/office/drawing/2014/main" val="20001"/>
                    </a:ext>
                  </a:extLst>
                </a:gridCol>
                <a:gridCol w="7773257">
                  <a:extLst>
                    <a:ext uri="{9D8B030D-6E8A-4147-A177-3AD203B41FA5}">
                      <a16:colId xmlns:a16="http://schemas.microsoft.com/office/drawing/2014/main" val="20002"/>
                    </a:ext>
                  </a:extLst>
                </a:gridCol>
              </a:tblGrid>
              <a:tr h="1175876">
                <a:tc>
                  <a:txBody>
                    <a:bodyPr/>
                    <a:lstStyle/>
                    <a:p>
                      <a:pPr>
                        <a:spcAft>
                          <a:spcPts val="0"/>
                        </a:spcAft>
                      </a:pPr>
                      <a:endParaRPr lang="fr-FR" sz="4200" dirty="0">
                        <a:solidFill>
                          <a:schemeClr val="tx1">
                            <a:lumMod val="85000"/>
                            <a:lumOff val="15000"/>
                          </a:schemeClr>
                        </a:solidFill>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chemeClr val="tx1">
                              <a:lumMod val="85000"/>
                              <a:lumOff val="15000"/>
                            </a:schemeClr>
                          </a:solidFill>
                          <a:effectLst/>
                          <a:latin typeface="Calibri" charset="0"/>
                          <a:ea typeface="Calibri" charset="0"/>
                          <a:cs typeface="Times New Roman" charset="0"/>
                        </a:rPr>
                        <a:t>Régulé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chemeClr val="tx1">
                              <a:lumMod val="85000"/>
                              <a:lumOff val="15000"/>
                            </a:schemeClr>
                          </a:solidFill>
                          <a:effectLst/>
                          <a:latin typeface="Calibri" charset="0"/>
                          <a:ea typeface="Calibri" charset="0"/>
                          <a:cs typeface="Times New Roman" charset="0"/>
                        </a:rPr>
                        <a:t>Dérégulé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8974389"/>
                  </a:ext>
                </a:extLst>
              </a:tr>
              <a:tr h="2939691">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200" dirty="0">
                          <a:solidFill>
                            <a:srgbClr val="70AD47"/>
                          </a:solidFill>
                          <a:effectLst/>
                          <a:latin typeface="Calibri" charset="0"/>
                          <a:ea typeface="Calibri" charset="0"/>
                          <a:cs typeface="Times New Roman" charset="0"/>
                        </a:rPr>
                        <a:t>Vagal ventral</a:t>
                      </a:r>
                      <a:endParaRPr lang="fr-FR" sz="4200" dirty="0">
                        <a:effectLst/>
                        <a:latin typeface="Calibri" charset="0"/>
                        <a:ea typeface="Calibri" charset="0"/>
                        <a:cs typeface="Times New Roman" charset="0"/>
                      </a:endParaRPr>
                    </a:p>
                    <a:p>
                      <a:pPr>
                        <a:spcAft>
                          <a:spcPts val="0"/>
                        </a:spcAft>
                      </a:pPr>
                      <a:endParaRPr lang="fr-FR" sz="4200" dirty="0">
                        <a:solidFill>
                          <a:srgbClr val="70AD47"/>
                        </a:solidFill>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Reliance</a:t>
                      </a:r>
                      <a:endParaRPr lang="fr-FR" sz="4200" dirty="0">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Sécurité</a:t>
                      </a:r>
                      <a:endParaRPr lang="fr-FR" sz="4200" dirty="0">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confiance</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rgbClr val="70AD47"/>
                          </a:solidFill>
                          <a:effectLst/>
                          <a:latin typeface="Calibri" charset="0"/>
                          <a:ea typeface="Calibri" charset="0"/>
                          <a:cs typeface="Times New Roman" charset="0"/>
                        </a:rPr>
                        <a:t> Confiance</a:t>
                      </a:r>
                      <a:endParaRPr lang="fr-FR" sz="4200" dirty="0">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Chaleur</a:t>
                      </a:r>
                      <a:endParaRPr lang="fr-FR" sz="4200" dirty="0">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Créativité</a:t>
                      </a:r>
                      <a:endParaRPr lang="fr-FR" sz="4200" dirty="0">
                        <a:effectLst/>
                        <a:latin typeface="Calibri" charset="0"/>
                        <a:ea typeface="Calibri" charset="0"/>
                        <a:cs typeface="Times New Roman" charset="0"/>
                      </a:endParaRPr>
                    </a:p>
                    <a:p>
                      <a:pPr>
                        <a:spcAft>
                          <a:spcPts val="0"/>
                        </a:spcAft>
                      </a:pPr>
                      <a:r>
                        <a:rPr lang="fr-FR" sz="4200" dirty="0">
                          <a:solidFill>
                            <a:srgbClr val="70AD47"/>
                          </a:solidFill>
                          <a:effectLst/>
                          <a:latin typeface="Calibri" charset="0"/>
                          <a:ea typeface="Calibri" charset="0"/>
                          <a:cs typeface="Times New Roman" charset="0"/>
                        </a:rPr>
                        <a:t>Curiosité</a:t>
                      </a:r>
                      <a:endParaRPr lang="fr-FR" sz="4200" dirty="0">
                        <a:effectLst/>
                        <a:latin typeface="Calibri" charset="0"/>
                        <a:ea typeface="Calibri" charset="0"/>
                        <a:cs typeface="Times New Roman" charset="0"/>
                      </a:endParaRPr>
                    </a:p>
                    <a:p>
                      <a:pPr>
                        <a:spcAft>
                          <a:spcPts val="0"/>
                        </a:spcAft>
                      </a:pP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chemeClr val="accent3">
                              <a:lumMod val="75000"/>
                            </a:schemeClr>
                          </a:solidFill>
                          <a:effectLst/>
                          <a:latin typeface="Calibri" charset="0"/>
                          <a:ea typeface="Calibri" charset="0"/>
                          <a:cs typeface="Times New Roman" charset="0"/>
                        </a:rPr>
                        <a:t>Brosser dans le sens du poil</a:t>
                      </a:r>
                    </a:p>
                    <a:p>
                      <a:pPr>
                        <a:spcAft>
                          <a:spcPts val="0"/>
                        </a:spcAft>
                      </a:pPr>
                      <a:r>
                        <a:rPr lang="fr-FR" sz="4200" dirty="0">
                          <a:solidFill>
                            <a:schemeClr val="accent3">
                              <a:lumMod val="75000"/>
                            </a:schemeClr>
                          </a:solidFill>
                          <a:effectLst/>
                          <a:latin typeface="Calibri" charset="0"/>
                          <a:ea typeface="Calibri" charset="0"/>
                          <a:cs typeface="Times New Roman" charset="0"/>
                        </a:rPr>
                        <a:t>Se fondre, s’adapter trop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527629">
                <a:tc>
                  <a:txBody>
                    <a:bodyPr/>
                    <a:lstStyle/>
                    <a:p>
                      <a:pPr>
                        <a:spcAft>
                          <a:spcPts val="0"/>
                        </a:spcAft>
                      </a:pPr>
                      <a:r>
                        <a:rPr lang="fr-FR" sz="4200" dirty="0">
                          <a:solidFill>
                            <a:srgbClr val="FF0000"/>
                          </a:solidFill>
                          <a:effectLst/>
                          <a:latin typeface="Calibri" charset="0"/>
                          <a:ea typeface="Calibri" charset="0"/>
                          <a:cs typeface="Times New Roman" charset="0"/>
                        </a:rPr>
                        <a:t> </a:t>
                      </a:r>
                      <a:endParaRPr lang="fr-FR" sz="4200" dirty="0">
                        <a:effectLst/>
                        <a:latin typeface="Calibri" charset="0"/>
                        <a:ea typeface="Calibri" charset="0"/>
                        <a:cs typeface="Times New Roman" charset="0"/>
                      </a:endParaRPr>
                    </a:p>
                    <a:p>
                      <a:pPr marL="0" marR="0" lvl="0" indent="0" algn="ctr" defTabSz="825500" rtl="0" eaLnBrk="1" fontAlgn="auto" latinLnBrk="0" hangingPunct="1">
                        <a:lnSpc>
                          <a:spcPct val="100000"/>
                        </a:lnSpc>
                        <a:spcBef>
                          <a:spcPts val="0"/>
                        </a:spcBef>
                        <a:spcAft>
                          <a:spcPts val="0"/>
                        </a:spcAft>
                        <a:buClrTx/>
                        <a:buSzTx/>
                        <a:buFontTx/>
                        <a:buNone/>
                        <a:tabLst/>
                        <a:defRPr/>
                      </a:pPr>
                      <a:r>
                        <a:rPr lang="fr-FR" sz="4200" dirty="0">
                          <a:solidFill>
                            <a:srgbClr val="FF0000"/>
                          </a:solidFill>
                          <a:effectLst/>
                          <a:latin typeface="Calibri" charset="0"/>
                          <a:ea typeface="Calibri" charset="0"/>
                          <a:cs typeface="Times New Roman" charset="0"/>
                        </a:rPr>
                        <a:t> Sympathique</a:t>
                      </a:r>
                    </a:p>
                    <a:p>
                      <a:pPr marL="0" marR="0" lvl="0" indent="0" algn="ctr" defTabSz="825500" rtl="0" eaLnBrk="1" fontAlgn="auto" latinLnBrk="0" hangingPunct="1">
                        <a:lnSpc>
                          <a:spcPct val="100000"/>
                        </a:lnSpc>
                        <a:spcBef>
                          <a:spcPts val="0"/>
                        </a:spcBef>
                        <a:spcAft>
                          <a:spcPts val="0"/>
                        </a:spcAft>
                        <a:buClrTx/>
                        <a:buSzTx/>
                        <a:buFontTx/>
                        <a:buNone/>
                        <a:tabLst/>
                        <a:defRPr/>
                      </a:pPr>
                      <a:r>
                        <a:rPr lang="fr-FR" sz="4200" dirty="0">
                          <a:solidFill>
                            <a:srgbClr val="FF0000"/>
                          </a:solidFill>
                          <a:effectLst/>
                          <a:latin typeface="Calibri" charset="0"/>
                          <a:ea typeface="Calibri" charset="0"/>
                          <a:cs typeface="Times New Roman" charset="0"/>
                        </a:rPr>
                        <a:t>(Fuite et Combat)</a:t>
                      </a:r>
                      <a:endParaRPr lang="fr-FR" sz="4200" dirty="0">
                        <a:effectLst/>
                        <a:latin typeface="Calibri" charset="0"/>
                        <a:ea typeface="Calibri" charset="0"/>
                        <a:cs typeface="Times New Roman" charset="0"/>
                      </a:endParaRPr>
                    </a:p>
                    <a:p>
                      <a:pPr>
                        <a:spcAft>
                          <a:spcPts val="0"/>
                        </a:spcAft>
                      </a:pP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rgbClr val="FF0000"/>
                          </a:solidFill>
                          <a:effectLst/>
                          <a:latin typeface="Calibri" charset="0"/>
                          <a:ea typeface="Calibri" charset="0"/>
                          <a:cs typeface="Times New Roman" charset="0"/>
                        </a:rPr>
                        <a:t> </a:t>
                      </a:r>
                      <a:endParaRPr lang="fr-FR" sz="4200" dirty="0">
                        <a:effectLst/>
                        <a:latin typeface="Calibri" charset="0"/>
                        <a:ea typeface="Calibri" charset="0"/>
                        <a:cs typeface="Times New Roman" charset="0"/>
                      </a:endParaRPr>
                    </a:p>
                    <a:p>
                      <a:pPr>
                        <a:spcAft>
                          <a:spcPts val="0"/>
                        </a:spcAft>
                      </a:pPr>
                      <a:r>
                        <a:rPr lang="fr-FR" sz="4200" dirty="0">
                          <a:solidFill>
                            <a:srgbClr val="FF0000"/>
                          </a:solidFill>
                          <a:effectLst/>
                          <a:latin typeface="Calibri" charset="0"/>
                          <a:ea typeface="Calibri" charset="0"/>
                          <a:cs typeface="Times New Roman" charset="0"/>
                        </a:rPr>
                        <a:t> Fun</a:t>
                      </a:r>
                    </a:p>
                    <a:p>
                      <a:pPr>
                        <a:spcAft>
                          <a:spcPts val="0"/>
                        </a:spcAft>
                      </a:pPr>
                      <a:r>
                        <a:rPr lang="fr-FR" sz="4200" dirty="0">
                          <a:solidFill>
                            <a:srgbClr val="FF0000"/>
                          </a:solidFill>
                          <a:effectLst/>
                          <a:latin typeface="Calibri" charset="0"/>
                          <a:ea typeface="Calibri" charset="0"/>
                          <a:cs typeface="Times New Roman" charset="0"/>
                        </a:rPr>
                        <a:t>Joie</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rgbClr val="FF0000"/>
                          </a:solidFill>
                          <a:effectLst/>
                          <a:latin typeface="Calibri" charset="0"/>
                          <a:ea typeface="Calibri" charset="0"/>
                          <a:cs typeface="Times New Roman" charset="0"/>
                        </a:rPr>
                        <a:t>Anxiété</a:t>
                      </a:r>
                      <a:endParaRPr lang="fr-FR" sz="4200" dirty="0">
                        <a:effectLst/>
                        <a:latin typeface="Calibri" charset="0"/>
                        <a:ea typeface="Calibri" charset="0"/>
                        <a:cs typeface="Times New Roman" charset="0"/>
                      </a:endParaRPr>
                    </a:p>
                    <a:p>
                      <a:pPr>
                        <a:spcAft>
                          <a:spcPts val="0"/>
                        </a:spcAft>
                      </a:pPr>
                      <a:r>
                        <a:rPr lang="fr-FR" sz="4200" dirty="0">
                          <a:solidFill>
                            <a:srgbClr val="FF0000"/>
                          </a:solidFill>
                          <a:effectLst/>
                          <a:latin typeface="Calibri" charset="0"/>
                          <a:ea typeface="Calibri" charset="0"/>
                          <a:cs typeface="Times New Roman" charset="0"/>
                        </a:rPr>
                        <a:t>Colère</a:t>
                      </a:r>
                    </a:p>
                    <a:p>
                      <a:pPr>
                        <a:spcAft>
                          <a:spcPts val="0"/>
                        </a:spcAft>
                      </a:pPr>
                      <a:r>
                        <a:rPr lang="fr-FR" sz="4200" dirty="0">
                          <a:solidFill>
                            <a:srgbClr val="FF0000"/>
                          </a:solidFill>
                          <a:effectLst/>
                          <a:latin typeface="Calibri" charset="0"/>
                          <a:ea typeface="Calibri" charset="0"/>
                          <a:cs typeface="Times New Roman" charset="0"/>
                        </a:rPr>
                        <a:t>Agressivité</a:t>
                      </a:r>
                      <a:endParaRPr lang="fr-FR" sz="4200" dirty="0">
                        <a:effectLst/>
                        <a:latin typeface="Calibri" charset="0"/>
                        <a:ea typeface="Calibri" charset="0"/>
                        <a:cs typeface="Times New Roman" charset="0"/>
                      </a:endParaRPr>
                    </a:p>
                    <a:p>
                      <a:pPr>
                        <a:spcAft>
                          <a:spcPts val="0"/>
                        </a:spcAft>
                      </a:pPr>
                      <a:r>
                        <a:rPr lang="fr-FR" sz="4200" dirty="0">
                          <a:solidFill>
                            <a:srgbClr val="FF0000"/>
                          </a:solidFill>
                          <a:effectLst/>
                          <a:latin typeface="Calibri" charset="0"/>
                          <a:ea typeface="Calibri" charset="0"/>
                          <a:cs typeface="Times New Roman" charset="0"/>
                        </a:rPr>
                        <a:t>Panique</a:t>
                      </a:r>
                      <a:endParaRPr lang="fr-FR" sz="4200" dirty="0">
                        <a:effectLst/>
                        <a:latin typeface="Calibri" charset="0"/>
                        <a:ea typeface="Calibri" charset="0"/>
                        <a:cs typeface="Times New Roman" charset="0"/>
                      </a:endParaRPr>
                    </a:p>
                    <a:p>
                      <a:pPr>
                        <a:spcAft>
                          <a:spcPts val="0"/>
                        </a:spcAft>
                      </a:pPr>
                      <a:r>
                        <a:rPr lang="fr-FR" sz="4200" dirty="0">
                          <a:solidFill>
                            <a:srgbClr val="FF0000"/>
                          </a:solidFill>
                          <a:effectLst/>
                          <a:latin typeface="Calibri" charset="0"/>
                          <a:ea typeface="Calibri" charset="0"/>
                          <a:cs typeface="Times New Roman" charset="0"/>
                        </a:rPr>
                        <a:t> </a:t>
                      </a:r>
                      <a:endParaRPr lang="fr-FR" sz="4200" dirty="0">
                        <a:effectLst/>
                        <a:latin typeface="Calibri" charset="0"/>
                        <a:ea typeface="Calibri" charset="0"/>
                        <a:cs typeface="Times New Roman" charset="0"/>
                      </a:endParaRPr>
                    </a:p>
                    <a:p>
                      <a:pPr>
                        <a:spcAft>
                          <a:spcPts val="0"/>
                        </a:spcAft>
                      </a:pPr>
                      <a:r>
                        <a:rPr lang="fr-FR" sz="4200" dirty="0">
                          <a:solidFill>
                            <a:srgbClr val="FF0000"/>
                          </a:solidFill>
                          <a:effectLst/>
                          <a:latin typeface="Calibri" charset="0"/>
                          <a:ea typeface="Calibri" charset="0"/>
                          <a:cs typeface="Times New Roman" charset="0"/>
                        </a:rPr>
                        <a:t>Risque  fatigue de compassion</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39691">
                <a:tc>
                  <a:txBody>
                    <a:bodyPr/>
                    <a:lstStyle/>
                    <a:p>
                      <a:pPr>
                        <a:spcAft>
                          <a:spcPts val="0"/>
                        </a:spcAft>
                      </a:pPr>
                      <a:r>
                        <a:rPr lang="fr-FR" sz="4200" dirty="0">
                          <a:solidFill>
                            <a:srgbClr val="4472C4"/>
                          </a:solidFill>
                          <a:effectLst/>
                          <a:latin typeface="Calibri" charset="0"/>
                          <a:ea typeface="Calibri" charset="0"/>
                          <a:cs typeface="Times New Roman" charset="0"/>
                        </a:rPr>
                        <a:t> </a:t>
                      </a:r>
                      <a:endParaRPr lang="fr-FR" sz="4200" dirty="0">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Immobilisation</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endParaRPr lang="fr-FR" sz="4200" dirty="0">
                        <a:solidFill>
                          <a:srgbClr val="4472C4"/>
                        </a:solidFill>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Récupération</a:t>
                      </a:r>
                    </a:p>
                    <a:p>
                      <a:pPr>
                        <a:spcAft>
                          <a:spcPts val="0"/>
                        </a:spcAft>
                      </a:pPr>
                      <a:r>
                        <a:rPr lang="fr-FR" sz="4200" dirty="0" err="1">
                          <a:solidFill>
                            <a:srgbClr val="4472C4"/>
                          </a:solidFill>
                          <a:effectLst/>
                          <a:latin typeface="Calibri" charset="0"/>
                          <a:ea typeface="Calibri" charset="0"/>
                          <a:cs typeface="Times New Roman" charset="0"/>
                        </a:rPr>
                        <a:t>Meditation</a:t>
                      </a:r>
                      <a:endParaRPr lang="fr-FR" sz="4200" dirty="0">
                        <a:solidFill>
                          <a:srgbClr val="4472C4"/>
                        </a:solidFill>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Paix </a:t>
                      </a:r>
                    </a:p>
                    <a:p>
                      <a:pPr>
                        <a:spcAft>
                          <a:spcPts val="0"/>
                        </a:spcAft>
                      </a:pPr>
                      <a:r>
                        <a:rPr lang="fr-FR" sz="4200" dirty="0">
                          <a:solidFill>
                            <a:srgbClr val="4472C4"/>
                          </a:solidFill>
                          <a:effectLst/>
                          <a:latin typeface="Calibri" charset="0"/>
                          <a:ea typeface="Calibri" charset="0"/>
                          <a:cs typeface="Times New Roman" charset="0"/>
                        </a:rPr>
                        <a:t>Sommeil</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fr-FR" sz="4200" dirty="0">
                          <a:solidFill>
                            <a:srgbClr val="4472C4"/>
                          </a:solidFill>
                          <a:effectLst/>
                          <a:latin typeface="Calibri" charset="0"/>
                          <a:ea typeface="Calibri" charset="0"/>
                          <a:cs typeface="Times New Roman" charset="0"/>
                        </a:rPr>
                        <a:t>Impuissance</a:t>
                      </a:r>
                      <a:endParaRPr lang="fr-FR" sz="4200" dirty="0">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Perte de créativité</a:t>
                      </a:r>
                      <a:endParaRPr lang="fr-FR" sz="4200" dirty="0">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Immobilité d’action</a:t>
                      </a:r>
                      <a:endParaRPr lang="fr-FR" sz="4200" dirty="0">
                        <a:effectLst/>
                        <a:latin typeface="Calibri" charset="0"/>
                        <a:ea typeface="Calibri" charset="0"/>
                        <a:cs typeface="Times New Roman" charset="0"/>
                      </a:endParaRPr>
                    </a:p>
                    <a:p>
                      <a:pPr>
                        <a:spcAft>
                          <a:spcPts val="0"/>
                        </a:spcAft>
                      </a:pPr>
                      <a:r>
                        <a:rPr lang="fr-FR" sz="4200" dirty="0">
                          <a:solidFill>
                            <a:srgbClr val="4472C4"/>
                          </a:solidFill>
                          <a:effectLst/>
                          <a:latin typeface="Calibri" charset="0"/>
                          <a:ea typeface="Calibri" charset="0"/>
                          <a:cs typeface="Times New Roman" charset="0"/>
                        </a:rPr>
                        <a:t> </a:t>
                      </a:r>
                      <a:endParaRPr lang="fr-FR" sz="4200" dirty="0">
                        <a:effectLst/>
                        <a:latin typeface="Calibri" charset="0"/>
                        <a:ea typeface="Calibri" charset="0"/>
                        <a:cs typeface="Times New Roman" charset="0"/>
                      </a:endParaRPr>
                    </a:p>
                    <a:p>
                      <a:pPr>
                        <a:spcAft>
                          <a:spcPts val="0"/>
                        </a:spcAft>
                      </a:pPr>
                      <a:r>
                        <a:rPr lang="fr-FR" sz="4200" dirty="0" err="1">
                          <a:solidFill>
                            <a:srgbClr val="4472C4"/>
                          </a:solidFill>
                          <a:effectLst/>
                          <a:latin typeface="Calibri" charset="0"/>
                          <a:ea typeface="Calibri" charset="0"/>
                          <a:cs typeface="Times New Roman" charset="0"/>
                        </a:rPr>
                        <a:t>Burn</a:t>
                      </a:r>
                      <a:r>
                        <a:rPr lang="fr-FR" sz="4200" dirty="0">
                          <a:solidFill>
                            <a:srgbClr val="4472C4"/>
                          </a:solidFill>
                          <a:effectLst/>
                          <a:latin typeface="Calibri" charset="0"/>
                          <a:ea typeface="Calibri" charset="0"/>
                          <a:cs typeface="Times New Roman" charset="0"/>
                        </a:rPr>
                        <a:t> out</a:t>
                      </a:r>
                      <a:endParaRPr lang="fr-FR" sz="4200" dirty="0">
                        <a:effectLst/>
                        <a:latin typeface="Calibri" charset="0"/>
                        <a:ea typeface="Calibri"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86890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69FCC-4A2C-5E1E-EE2B-D507FCDD249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481BE55-5AFE-4142-C069-E72BFDCB02F4}"/>
              </a:ext>
            </a:extLst>
          </p:cNvPr>
          <p:cNvSpPr>
            <a:spLocks noGrp="1"/>
          </p:cNvSpPr>
          <p:nvPr>
            <p:ph type="body" idx="1"/>
          </p:nvPr>
        </p:nvSpPr>
        <p:spPr/>
        <p:txBody>
          <a:bodyPr/>
          <a:lstStyle/>
          <a:p>
            <a:endParaRPr lang="fr-FR" dirty="0"/>
          </a:p>
        </p:txBody>
      </p:sp>
      <p:pic>
        <p:nvPicPr>
          <p:cNvPr id="4" name="Image 3">
            <a:extLst>
              <a:ext uri="{FF2B5EF4-FFF2-40B4-BE49-F238E27FC236}">
                <a16:creationId xmlns:a16="http://schemas.microsoft.com/office/drawing/2014/main" id="{28262F90-8778-4721-F95C-CD05AA49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09" y="730250"/>
            <a:ext cx="21099140" cy="11793054"/>
          </a:xfrm>
          <a:prstGeom prst="rect">
            <a:avLst/>
          </a:prstGeom>
        </p:spPr>
      </p:pic>
    </p:spTree>
    <p:extLst>
      <p:ext uri="{BB962C8B-B14F-4D97-AF65-F5344CB8AC3E}">
        <p14:creationId xmlns:p14="http://schemas.microsoft.com/office/powerpoint/2010/main" val="81667458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LES BESOINS UTILES APRES UN EVENEMENT TRAUMATIQUE"/>
          <p:cNvSpPr txBox="1">
            <a:spLocks noGrp="1"/>
          </p:cNvSpPr>
          <p:nvPr>
            <p:ph type="title"/>
          </p:nvPr>
        </p:nvSpPr>
        <p:spPr>
          <a:prstGeom prst="rect">
            <a:avLst/>
          </a:prstGeom>
        </p:spPr>
        <p:txBody>
          <a:bodyPr>
            <a:normAutofit fontScale="90000"/>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dirty="0">
                <a:solidFill>
                  <a:srgbClr val="F6651E"/>
                </a:solidFill>
                <a:latin typeface="Arial Rounded MT Bold" panose="020F0704030504030204" pitchFamily="34" charset="77"/>
              </a:rPr>
              <a:t>LES BESOINS UTILES APRES UN EVENEMENT TRAUMATIQUE </a:t>
            </a:r>
            <a:r>
              <a:rPr lang="fr-FR" dirty="0">
                <a:solidFill>
                  <a:srgbClr val="F6651E"/>
                </a:solidFill>
                <a:latin typeface="Arial Rounded MT Bold" panose="020F0704030504030204" pitchFamily="34" charset="77"/>
              </a:rPr>
              <a:t> </a:t>
            </a:r>
            <a:r>
              <a:rPr lang="fr-FR" sz="4000" dirty="0">
                <a:solidFill>
                  <a:srgbClr val="004D80"/>
                </a:solidFill>
                <a:latin typeface="Arial Rounded MT Bold" panose="020F0704030504030204" pitchFamily="34" charset="77"/>
              </a:rPr>
              <a:t>(</a:t>
            </a:r>
            <a:r>
              <a:rPr lang="fr-FR" sz="4000" dirty="0" err="1">
                <a:solidFill>
                  <a:srgbClr val="004D80"/>
                </a:solidFill>
                <a:latin typeface="Arial Rounded MT Bold" panose="020F0704030504030204" pitchFamily="34" charset="77"/>
              </a:rPr>
              <a:t>Hofboll</a:t>
            </a:r>
            <a:r>
              <a:rPr lang="fr-FR" sz="4000" dirty="0">
                <a:solidFill>
                  <a:srgbClr val="004D80"/>
                </a:solidFill>
                <a:latin typeface="Arial Rounded MT Bold" panose="020F0704030504030204" pitchFamily="34" charset="77"/>
              </a:rPr>
              <a:t>, 2005)</a:t>
            </a:r>
            <a:endParaRPr sz="4000" dirty="0">
              <a:solidFill>
                <a:srgbClr val="004D80"/>
              </a:solidFill>
              <a:latin typeface="Arial Rounded MT Bold" panose="020F0704030504030204" pitchFamily="34" charset="77"/>
            </a:endParaRPr>
          </a:p>
        </p:txBody>
      </p:sp>
      <p:sp>
        <p:nvSpPr>
          <p:cNvPr id="229" name="Pouvoir se sentir en sécurité…"/>
          <p:cNvSpPr txBox="1">
            <a:spLocks noGrp="1"/>
          </p:cNvSpPr>
          <p:nvPr>
            <p:ph type="body" idx="1"/>
          </p:nvPr>
        </p:nvSpPr>
        <p:spPr>
          <a:prstGeom prst="rect">
            <a:avLst/>
          </a:prstGeom>
        </p:spPr>
        <p:txBody>
          <a:bodyPr/>
          <a:lstStyle/>
          <a:p>
            <a:pPr marL="862330" indent="-862330" algn="just" defTabSz="800735">
              <a:spcBef>
                <a:spcPts val="5700"/>
              </a:spcBef>
              <a:buSzPct val="100000"/>
              <a:buAutoNum type="arabicPeriod"/>
              <a:defRPr sz="4656"/>
            </a:pPr>
            <a:r>
              <a:rPr dirty="0" err="1"/>
              <a:t>Pouvoir</a:t>
            </a:r>
            <a:r>
              <a:rPr dirty="0"/>
              <a:t> se </a:t>
            </a:r>
            <a:r>
              <a:rPr dirty="0" err="1"/>
              <a:t>sentir</a:t>
            </a:r>
            <a:r>
              <a:rPr dirty="0"/>
              <a:t> </a:t>
            </a:r>
            <a:r>
              <a:rPr dirty="0" err="1"/>
              <a:t>en</a:t>
            </a:r>
            <a:r>
              <a:rPr dirty="0"/>
              <a:t> </a:t>
            </a:r>
            <a:r>
              <a:rPr dirty="0" err="1"/>
              <a:t>sécurité</a:t>
            </a:r>
            <a:endParaRPr dirty="0"/>
          </a:p>
          <a:p>
            <a:pPr marL="862330" indent="-862330" algn="just" defTabSz="800735">
              <a:spcBef>
                <a:spcPts val="5700"/>
              </a:spcBef>
              <a:buSzPct val="100000"/>
              <a:buAutoNum type="arabicPeriod"/>
              <a:defRPr sz="4656"/>
            </a:pPr>
            <a:r>
              <a:rPr dirty="0" err="1"/>
              <a:t>Etre</a:t>
            </a:r>
            <a:r>
              <a:rPr dirty="0"/>
              <a:t> </a:t>
            </a:r>
            <a:r>
              <a:rPr dirty="0" err="1"/>
              <a:t>en</a:t>
            </a:r>
            <a:r>
              <a:rPr dirty="0"/>
              <a:t> </a:t>
            </a:r>
            <a:r>
              <a:rPr dirty="0" err="1"/>
              <a:t>capacité</a:t>
            </a:r>
            <a:r>
              <a:rPr dirty="0"/>
              <a:t> de </a:t>
            </a:r>
            <a:r>
              <a:rPr dirty="0" err="1"/>
              <a:t>s’apaiser</a:t>
            </a:r>
            <a:endParaRPr dirty="0"/>
          </a:p>
          <a:p>
            <a:pPr marL="862330" indent="-862330" algn="just" defTabSz="800735">
              <a:spcBef>
                <a:spcPts val="5700"/>
              </a:spcBef>
              <a:buSzPct val="100000"/>
              <a:buAutoNum type="arabicPeriod"/>
              <a:defRPr sz="4656"/>
            </a:pPr>
            <a:r>
              <a:rPr dirty="0" err="1"/>
              <a:t>Retrouver</a:t>
            </a:r>
            <a:r>
              <a:rPr dirty="0"/>
              <a:t> un sentiment </a:t>
            </a:r>
            <a:r>
              <a:rPr dirty="0" err="1"/>
              <a:t>d’auto</a:t>
            </a:r>
            <a:r>
              <a:rPr dirty="0"/>
              <a:t> </a:t>
            </a:r>
            <a:r>
              <a:rPr dirty="0" err="1"/>
              <a:t>efficacité</a:t>
            </a:r>
            <a:r>
              <a:rPr dirty="0"/>
              <a:t> et </a:t>
            </a:r>
            <a:r>
              <a:rPr dirty="0" err="1"/>
              <a:t>d’efficacité</a:t>
            </a:r>
            <a:r>
              <a:rPr dirty="0"/>
              <a:t> pour la </a:t>
            </a:r>
            <a:r>
              <a:rPr dirty="0" err="1"/>
              <a:t>communauté</a:t>
            </a:r>
            <a:endParaRPr dirty="0"/>
          </a:p>
          <a:p>
            <a:pPr marL="862330" indent="-862330" algn="just" defTabSz="800735">
              <a:spcBef>
                <a:spcPts val="5700"/>
              </a:spcBef>
              <a:buSzPct val="100000"/>
              <a:buAutoNum type="arabicPeriod"/>
              <a:defRPr sz="4656"/>
            </a:pPr>
            <a:r>
              <a:rPr dirty="0" err="1"/>
              <a:t>Etre</a:t>
            </a:r>
            <a:r>
              <a:rPr dirty="0"/>
              <a:t> </a:t>
            </a:r>
            <a:r>
              <a:rPr dirty="0" err="1"/>
              <a:t>relié</a:t>
            </a:r>
            <a:r>
              <a:rPr dirty="0"/>
              <a:t> </a:t>
            </a:r>
            <a:r>
              <a:rPr dirty="0" err="1"/>
              <a:t>à</a:t>
            </a:r>
            <a:r>
              <a:rPr dirty="0"/>
              <a:t> autrui</a:t>
            </a:r>
          </a:p>
          <a:p>
            <a:pPr marL="862330" indent="-862330" algn="just" defTabSz="800735">
              <a:spcBef>
                <a:spcPts val="5700"/>
              </a:spcBef>
              <a:buSzPct val="100000"/>
              <a:buAutoNum type="arabicPeriod"/>
              <a:defRPr sz="4656"/>
            </a:pPr>
            <a:r>
              <a:rPr dirty="0" err="1"/>
              <a:t>Avoir</a:t>
            </a:r>
            <a:r>
              <a:rPr dirty="0"/>
              <a:t> de </a:t>
            </a:r>
            <a:r>
              <a:rPr dirty="0" err="1"/>
              <a:t>l’espoir</a:t>
            </a:r>
            <a:endParaRPr dirty="0"/>
          </a:p>
          <a:p>
            <a:pPr marL="0" indent="0" defTabSz="800735">
              <a:spcBef>
                <a:spcPts val="5700"/>
              </a:spcBef>
              <a:buSzTx/>
              <a:buNone/>
              <a:defRPr sz="4656"/>
            </a:pPr>
            <a:r>
              <a:rPr dirty="0">
                <a:solidFill>
                  <a:schemeClr val="accent4">
                    <a:hueOff val="-1081314"/>
                    <a:satOff val="4338"/>
                    <a:lumOff val="-8931"/>
                  </a:schemeClr>
                </a:solidFill>
              </a:rPr>
              <a:t>              </a:t>
            </a:r>
            <a:r>
              <a:rPr dirty="0" err="1">
                <a:solidFill>
                  <a:schemeClr val="accent4">
                    <a:hueOff val="-1081314"/>
                    <a:satOff val="4338"/>
                    <a:lumOff val="-8931"/>
                  </a:schemeClr>
                </a:solidFill>
              </a:rPr>
              <a:t>Etre</a:t>
            </a:r>
            <a:r>
              <a:rPr dirty="0">
                <a:solidFill>
                  <a:schemeClr val="accent4">
                    <a:hueOff val="-1081314"/>
                    <a:satOff val="4338"/>
                    <a:lumOff val="-8931"/>
                  </a:schemeClr>
                </a:solidFill>
              </a:rPr>
              <a:t> </a:t>
            </a:r>
            <a:r>
              <a:rPr dirty="0" err="1">
                <a:solidFill>
                  <a:schemeClr val="accent4">
                    <a:hueOff val="-1081314"/>
                    <a:satOff val="4338"/>
                    <a:lumOff val="-8931"/>
                  </a:schemeClr>
                </a:solidFill>
              </a:rPr>
              <a:t>entouré</a:t>
            </a:r>
            <a:r>
              <a:rPr dirty="0">
                <a:solidFill>
                  <a:schemeClr val="accent4">
                    <a:hueOff val="-1081314"/>
                    <a:satOff val="4338"/>
                    <a:lumOff val="-8931"/>
                  </a:schemeClr>
                </a:solidFill>
              </a:rPr>
              <a:t> de </a:t>
            </a:r>
            <a:r>
              <a:rPr dirty="0" err="1">
                <a:solidFill>
                  <a:schemeClr val="accent4">
                    <a:hueOff val="-1081314"/>
                    <a:satOff val="4338"/>
                    <a:lumOff val="-8931"/>
                  </a:schemeClr>
                </a:solidFill>
              </a:rPr>
              <a:t>personnes</a:t>
            </a:r>
            <a:r>
              <a:rPr dirty="0">
                <a:solidFill>
                  <a:schemeClr val="accent4">
                    <a:hueOff val="-1081314"/>
                    <a:satOff val="4338"/>
                    <a:lumOff val="-8931"/>
                  </a:schemeClr>
                </a:solidFill>
              </a:rPr>
              <a:t>  </a:t>
            </a:r>
            <a:r>
              <a:rPr dirty="0" err="1">
                <a:solidFill>
                  <a:schemeClr val="accent4">
                    <a:hueOff val="-1081314"/>
                    <a:satOff val="4338"/>
                    <a:lumOff val="-8931"/>
                  </a:schemeClr>
                </a:solidFill>
              </a:rPr>
              <a:t>soutenantes</a:t>
            </a:r>
            <a:r>
              <a:rPr dirty="0">
                <a:solidFill>
                  <a:schemeClr val="accent4">
                    <a:hueOff val="-1081314"/>
                    <a:satOff val="4338"/>
                    <a:lumOff val="-8931"/>
                  </a:schemeClr>
                </a:solidFill>
              </a:rPr>
              <a:t>, </a:t>
            </a:r>
            <a:r>
              <a:rPr dirty="0" err="1">
                <a:solidFill>
                  <a:schemeClr val="accent4">
                    <a:hueOff val="-1081314"/>
                    <a:satOff val="4338"/>
                    <a:lumOff val="-8931"/>
                  </a:schemeClr>
                </a:solidFill>
              </a:rPr>
              <a:t>attentives</a:t>
            </a:r>
            <a:r>
              <a:rPr dirty="0">
                <a:solidFill>
                  <a:schemeClr val="accent4">
                    <a:hueOff val="-1081314"/>
                    <a:satOff val="4338"/>
                    <a:lumOff val="-8931"/>
                  </a:schemeClr>
                </a:solidFill>
              </a:rPr>
              <a:t>, </a:t>
            </a:r>
            <a:r>
              <a:rPr dirty="0" err="1">
                <a:solidFill>
                  <a:schemeClr val="accent4">
                    <a:hueOff val="-1081314"/>
                    <a:satOff val="4338"/>
                    <a:lumOff val="-8931"/>
                  </a:schemeClr>
                </a:solidFill>
              </a:rPr>
              <a:t>à</a:t>
            </a:r>
            <a:r>
              <a:rPr dirty="0">
                <a:solidFill>
                  <a:schemeClr val="accent4">
                    <a:hueOff val="-1081314"/>
                    <a:satOff val="4338"/>
                    <a:lumOff val="-8931"/>
                  </a:schemeClr>
                </a:solidFill>
              </a:rPr>
              <a:t> </a:t>
            </a:r>
            <a:r>
              <a:rPr dirty="0" err="1">
                <a:solidFill>
                  <a:schemeClr val="accent4">
                    <a:hueOff val="-1081314"/>
                    <a:satOff val="4338"/>
                    <a:lumOff val="-8931"/>
                  </a:schemeClr>
                </a:solidFill>
              </a:rPr>
              <a:t>l’écoute</a:t>
            </a:r>
            <a:r>
              <a:rPr dirty="0">
                <a:solidFill>
                  <a:schemeClr val="accent4">
                    <a:hueOff val="-1081314"/>
                    <a:satOff val="4338"/>
                    <a:lumOff val="-8931"/>
                  </a:schemeClr>
                </a:solidFill>
              </a:rPr>
              <a:t> de </a:t>
            </a:r>
            <a:r>
              <a:rPr dirty="0" err="1">
                <a:solidFill>
                  <a:schemeClr val="accent4">
                    <a:hueOff val="-1081314"/>
                    <a:satOff val="4338"/>
                    <a:lumOff val="-8931"/>
                  </a:schemeClr>
                </a:solidFill>
              </a:rPr>
              <a:t>ses</a:t>
            </a:r>
            <a:r>
              <a:rPr dirty="0">
                <a:solidFill>
                  <a:schemeClr val="accent4">
                    <a:hueOff val="-1081314"/>
                    <a:satOff val="4338"/>
                    <a:lumOff val="-8931"/>
                  </a:schemeClr>
                </a:solidFill>
              </a:rPr>
              <a:t> </a:t>
            </a:r>
            <a:r>
              <a:rPr dirty="0" err="1">
                <a:solidFill>
                  <a:schemeClr val="accent4">
                    <a:hueOff val="-1081314"/>
                    <a:satOff val="4338"/>
                    <a:lumOff val="-8931"/>
                  </a:schemeClr>
                </a:solidFill>
              </a:rPr>
              <a:t>besoins</a:t>
            </a:r>
            <a:r>
              <a:rPr dirty="0">
                <a:solidFill>
                  <a:schemeClr val="accent4">
                    <a:hueOff val="-1081314"/>
                    <a:satOff val="4338"/>
                    <a:lumOff val="-8931"/>
                  </a:schemeClr>
                </a:solidFill>
              </a:rPr>
              <a:t>, non </a:t>
            </a:r>
            <a:r>
              <a:rPr dirty="0" err="1">
                <a:solidFill>
                  <a:schemeClr val="accent4">
                    <a:hueOff val="-1081314"/>
                    <a:satOff val="4338"/>
                    <a:lumOff val="-8931"/>
                  </a:schemeClr>
                </a:solidFill>
              </a:rPr>
              <a:t>intrusives</a:t>
            </a:r>
            <a:r>
              <a:rPr dirty="0">
                <a:solidFill>
                  <a:schemeClr val="accent4">
                    <a:hueOff val="-1081314"/>
                    <a:satOff val="4338"/>
                    <a:lumOff val="-8931"/>
                  </a:schemeClr>
                </a:solidFill>
              </a:rPr>
              <a:t> </a:t>
            </a:r>
            <a:r>
              <a:rPr dirty="0" err="1">
                <a:solidFill>
                  <a:schemeClr val="accent4">
                    <a:hueOff val="-1081314"/>
                    <a:satOff val="4338"/>
                    <a:lumOff val="-8931"/>
                  </a:schemeClr>
                </a:solidFill>
              </a:rPr>
              <a:t>est</a:t>
            </a:r>
            <a:r>
              <a:rPr dirty="0">
                <a:solidFill>
                  <a:schemeClr val="accent4">
                    <a:hueOff val="-1081314"/>
                    <a:satOff val="4338"/>
                    <a:lumOff val="-8931"/>
                  </a:schemeClr>
                </a:solidFill>
              </a:rPr>
              <a:t> la </a:t>
            </a:r>
            <a:r>
              <a:rPr dirty="0" err="1">
                <a:solidFill>
                  <a:schemeClr val="accent4">
                    <a:hueOff val="-1081314"/>
                    <a:satOff val="4338"/>
                    <a:lumOff val="-8931"/>
                  </a:schemeClr>
                </a:solidFill>
              </a:rPr>
              <a:t>meilleure</a:t>
            </a:r>
            <a:r>
              <a:rPr dirty="0">
                <a:solidFill>
                  <a:schemeClr val="accent4">
                    <a:hueOff val="-1081314"/>
                    <a:satOff val="4338"/>
                    <a:lumOff val="-8931"/>
                  </a:schemeClr>
                </a:solidFill>
              </a:rPr>
              <a:t> option pour la </a:t>
            </a:r>
            <a:r>
              <a:rPr dirty="0" err="1">
                <a:solidFill>
                  <a:schemeClr val="accent4">
                    <a:hueOff val="-1081314"/>
                    <a:satOff val="4338"/>
                    <a:lumOff val="-8931"/>
                  </a:schemeClr>
                </a:solidFill>
              </a:rPr>
              <a:t>personne</a:t>
            </a:r>
            <a:r>
              <a:rPr dirty="0">
                <a:solidFill>
                  <a:schemeClr val="accent4">
                    <a:hueOff val="-1081314"/>
                    <a:satOff val="4338"/>
                    <a:lumOff val="-8931"/>
                  </a:schemeClr>
                </a:solidFill>
              </a:rPr>
              <a:t>.</a:t>
            </a:r>
          </a:p>
        </p:txBody>
      </p:sp>
      <p:sp>
        <p:nvSpPr>
          <p:cNvPr id="230" name="Flèche"/>
          <p:cNvSpPr/>
          <p:nvPr/>
        </p:nvSpPr>
        <p:spPr>
          <a:xfrm>
            <a:off x="2067414" y="10756374"/>
            <a:ext cx="1270001" cy="597219"/>
          </a:xfrm>
          <a:prstGeom prst="rightArrow">
            <a:avLst>
              <a:gd name="adj1" fmla="val 32000"/>
              <a:gd name="adj2" fmla="val 136098"/>
            </a:avLst>
          </a:prstGeom>
          <a:solidFill>
            <a:schemeClr val="accent1"/>
          </a:solidFill>
          <a:ln w="12700">
            <a:miter lim="400000"/>
          </a:ln>
        </p:spPr>
        <p:txBody>
          <a:bodyPr lIns="0" tIns="0" rIns="0" bIns="0" anchor="ctr"/>
          <a:lstStyle/>
          <a:p>
            <a:pPr>
              <a:defRPr sz="3200" b="0">
                <a:solidFill>
                  <a:schemeClr val="accent4">
                    <a:hueOff val="-1081314"/>
                    <a:satOff val="4338"/>
                    <a:lumOff val="-8931"/>
                  </a:schemeClr>
                </a:solidFill>
                <a:latin typeface="+mn-lt"/>
                <a:ea typeface="+mn-ea"/>
                <a:cs typeface="+mn-cs"/>
                <a:sym typeface="Helvetica Neue Medium"/>
              </a:defRPr>
            </a:pPr>
            <a:endParaRPr/>
          </a:p>
        </p:txBody>
      </p:sp>
      <p:sp>
        <p:nvSpPr>
          <p:cNvPr id="3" name="ZoneTexte 2">
            <a:extLst>
              <a:ext uri="{FF2B5EF4-FFF2-40B4-BE49-F238E27FC236}">
                <a16:creationId xmlns:a16="http://schemas.microsoft.com/office/drawing/2014/main" id="{F4DF6A7B-BBFD-19DE-CD61-1058AF85B6A0}"/>
              </a:ext>
            </a:extLst>
          </p:cNvPr>
          <p:cNvSpPr txBox="1"/>
          <p:nvPr/>
        </p:nvSpPr>
        <p:spPr>
          <a:xfrm>
            <a:off x="13124985" y="13083401"/>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35891138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itre 1"/>
          <p:cNvSpPr txBox="1">
            <a:spLocks noGrp="1"/>
          </p:cNvSpPr>
          <p:nvPr>
            <p:ph type="title"/>
          </p:nvPr>
        </p:nvSpPr>
        <p:spPr>
          <a:prstGeom prst="rect">
            <a:avLst/>
          </a:prstGeom>
        </p:spPr>
        <p:txBody>
          <a:bodyPr/>
          <a:lstStyle/>
          <a:p>
            <a:pPr>
              <a:defRPr sz="6400">
                <a:solidFill>
                  <a:srgbClr val="E4177D"/>
                </a:solidFill>
              </a:defRPr>
            </a:pPr>
            <a:r>
              <a:rPr sz="7100" dirty="0">
                <a:solidFill>
                  <a:srgbClr val="F6651E"/>
                </a:solidFill>
                <a:latin typeface="Arial Rounded MT Bold" panose="020F0704030504030204" pitchFamily="34" charset="77"/>
                <a:ea typeface="Times New Roman"/>
                <a:cs typeface="Times New Roman"/>
                <a:sym typeface="Times New Roman"/>
              </a:rPr>
              <a:t>Les paroles </a:t>
            </a:r>
            <a:r>
              <a:rPr sz="7100" dirty="0" err="1">
                <a:solidFill>
                  <a:srgbClr val="F6651E"/>
                </a:solidFill>
                <a:latin typeface="Arial Rounded MT Bold" panose="020F0704030504030204" pitchFamily="34" charset="77"/>
                <a:ea typeface="Times New Roman"/>
                <a:cs typeface="Times New Roman"/>
                <a:sym typeface="Times New Roman"/>
              </a:rPr>
              <a:t>monnaies</a:t>
            </a:r>
            <a:r>
              <a:rPr sz="7100" dirty="0">
                <a:solidFill>
                  <a:srgbClr val="F6651E"/>
                </a:solidFill>
                <a:latin typeface="Arial Rounded MT Bold" panose="020F0704030504030204" pitchFamily="34" charset="77"/>
                <a:ea typeface="Times New Roman"/>
                <a:cs typeface="Times New Roman"/>
                <a:sym typeface="Times New Roman"/>
              </a:rPr>
              <a:t> - </a:t>
            </a:r>
            <a:r>
              <a:rPr sz="7100" dirty="0" err="1">
                <a:solidFill>
                  <a:srgbClr val="F6651E"/>
                </a:solidFill>
                <a:latin typeface="Arial Rounded MT Bold" panose="020F0704030504030204" pitchFamily="34" charset="77"/>
                <a:ea typeface="Times New Roman"/>
                <a:cs typeface="Times New Roman"/>
                <a:sym typeface="Times New Roman"/>
              </a:rPr>
              <a:t>précieuses</a:t>
            </a:r>
            <a:r>
              <a:rPr sz="7100" dirty="0">
                <a:solidFill>
                  <a:srgbClr val="F6651E"/>
                </a:solidFill>
                <a:latin typeface="Arial Rounded MT Bold" panose="020F0704030504030204" pitchFamily="34" charset="77"/>
                <a:ea typeface="Times New Roman"/>
                <a:cs typeface="Times New Roman"/>
                <a:sym typeface="Times New Roman"/>
              </a:rPr>
              <a:t> - </a:t>
            </a:r>
            <a:r>
              <a:rPr sz="7100" dirty="0" err="1">
                <a:solidFill>
                  <a:srgbClr val="F6651E"/>
                </a:solidFill>
                <a:latin typeface="Arial Rounded MT Bold" panose="020F0704030504030204" pitchFamily="34" charset="77"/>
                <a:ea typeface="Times New Roman"/>
                <a:cs typeface="Times New Roman"/>
                <a:sym typeface="Times New Roman"/>
              </a:rPr>
              <a:t>sacrées</a:t>
            </a:r>
            <a:r>
              <a:rPr sz="7100" dirty="0">
                <a:solidFill>
                  <a:srgbClr val="F6651E"/>
                </a:solidFill>
                <a:latin typeface="Arial Rounded MT Bold" panose="020F0704030504030204" pitchFamily="34" charset="77"/>
                <a:ea typeface="Times New Roman"/>
                <a:cs typeface="Times New Roman"/>
                <a:sym typeface="Times New Roman"/>
              </a:rPr>
              <a:t> -</a:t>
            </a:r>
            <a:r>
              <a:rPr dirty="0">
                <a:solidFill>
                  <a:srgbClr val="F6651E"/>
                </a:solidFill>
                <a:latin typeface="Arial Rounded MT Bold" panose="020F0704030504030204" pitchFamily="34" charset="77"/>
              </a:rPr>
              <a:t> </a:t>
            </a:r>
            <a:r>
              <a:rPr sz="5400" dirty="0">
                <a:solidFill>
                  <a:srgbClr val="F6651E"/>
                </a:solidFill>
                <a:latin typeface="Arial Rounded MT Bold" panose="020F0704030504030204" pitchFamily="34" charset="77"/>
              </a:rPr>
              <a:t> </a:t>
            </a:r>
            <a:r>
              <a:rPr lang="fr-FR" sz="5400" dirty="0">
                <a:solidFill>
                  <a:srgbClr val="004D80"/>
                </a:solidFill>
                <a:latin typeface="Arial Rounded MT Bold" panose="020F0704030504030204" pitchFamily="34" charset="77"/>
              </a:rPr>
              <a:t>JC </a:t>
            </a:r>
            <a:r>
              <a:rPr sz="5400" dirty="0" err="1">
                <a:solidFill>
                  <a:srgbClr val="004D80"/>
                </a:solidFill>
                <a:latin typeface="Arial Rounded MT Bold" panose="020F0704030504030204" pitchFamily="34" charset="77"/>
              </a:rPr>
              <a:t>Metraux</a:t>
            </a:r>
            <a:endParaRPr sz="5400" dirty="0">
              <a:solidFill>
                <a:srgbClr val="004D80"/>
              </a:solidFill>
              <a:latin typeface="Arial Rounded MT Bold" panose="020F0704030504030204" pitchFamily="34" charset="77"/>
            </a:endParaRPr>
          </a:p>
        </p:txBody>
      </p:sp>
      <p:grpSp>
        <p:nvGrpSpPr>
          <p:cNvPr id="361" name="Diagram 5"/>
          <p:cNvGrpSpPr/>
          <p:nvPr/>
        </p:nvGrpSpPr>
        <p:grpSpPr>
          <a:xfrm>
            <a:off x="4617406" y="3094848"/>
            <a:ext cx="15801508" cy="8753905"/>
            <a:chOff x="0" y="-255532"/>
            <a:chExt cx="15801506" cy="8753903"/>
          </a:xfrm>
        </p:grpSpPr>
        <p:sp>
          <p:nvSpPr>
            <p:cNvPr id="352" name="_s1028"/>
            <p:cNvSpPr/>
            <p:nvPr/>
          </p:nvSpPr>
          <p:spPr>
            <a:xfrm>
              <a:off x="0" y="2195320"/>
              <a:ext cx="6303050" cy="630305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chemeClr val="accent1"/>
            </a:solidFill>
            <a:ln w="9525" cap="flat">
              <a:solidFill>
                <a:srgbClr val="000000"/>
              </a:solidFill>
              <a:prstDash val="solid"/>
              <a:round/>
            </a:ln>
            <a:effectLst/>
          </p:spPr>
          <p:txBody>
            <a:bodyPr wrap="square" lIns="0" tIns="0" rIns="0" bIns="0" numCol="1" anchor="t">
              <a:noAutofit/>
            </a:bodyPr>
            <a:lstStyle/>
            <a:p>
              <a:pPr algn="ctr">
                <a:spcBef>
                  <a:spcPts val="0"/>
                </a:spcBef>
                <a:defRPr sz="3600" b="1"/>
              </a:pPr>
              <a:endParaRPr/>
            </a:p>
          </p:txBody>
        </p:sp>
        <p:grpSp>
          <p:nvGrpSpPr>
            <p:cNvPr id="355" name="_s1029"/>
            <p:cNvGrpSpPr/>
            <p:nvPr/>
          </p:nvGrpSpPr>
          <p:grpSpPr>
            <a:xfrm>
              <a:off x="4268200" y="-255532"/>
              <a:ext cx="10650350" cy="3138413"/>
              <a:chOff x="0" y="-255532"/>
              <a:chExt cx="10650349" cy="3138412"/>
            </a:xfrm>
          </p:grpSpPr>
          <p:sp>
            <p:nvSpPr>
              <p:cNvPr id="353" name="Ligne"/>
              <p:cNvSpPr/>
              <p:nvPr/>
            </p:nvSpPr>
            <p:spPr>
              <a:xfrm>
                <a:off x="0" y="740547"/>
                <a:ext cx="3660171" cy="21423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485" y="802"/>
                    </a:lnTo>
                    <a:lnTo>
                      <a:pt x="0" y="21600"/>
                    </a:lnTo>
                  </a:path>
                </a:pathLst>
              </a:custGeom>
              <a:noFill/>
              <a:ln w="9525" cap="flat">
                <a:solidFill>
                  <a:srgbClr val="000000"/>
                </a:solidFill>
                <a:prstDash val="solid"/>
                <a:miter lim="800000"/>
              </a:ln>
              <a:effectLst/>
            </p:spPr>
            <p:txBody>
              <a:bodyPr wrap="square" lIns="0" tIns="0" rIns="0" bIns="0" numCol="1" anchor="t">
                <a:noAutofit/>
              </a:bodyPr>
              <a:lstStyle/>
              <a:p>
                <a:pPr algn="ctr">
                  <a:spcBef>
                    <a:spcPts val="0"/>
                  </a:spcBef>
                  <a:defRPr sz="2800">
                    <a:latin typeface="+mn-lt"/>
                    <a:ea typeface="+mn-ea"/>
                    <a:cs typeface="+mn-cs"/>
                    <a:sym typeface="Helvetica Neue Medium"/>
                  </a:defRPr>
                </a:pPr>
                <a:endParaRPr/>
              </a:p>
            </p:txBody>
          </p:sp>
          <p:sp>
            <p:nvSpPr>
              <p:cNvPr id="354" name="Les paroles monnaies"/>
              <p:cNvSpPr txBox="1"/>
              <p:nvPr/>
            </p:nvSpPr>
            <p:spPr>
              <a:xfrm>
                <a:off x="2429993" y="-255532"/>
                <a:ext cx="8220356" cy="9670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spcBef>
                    <a:spcPts val="0"/>
                  </a:spcBef>
                  <a:defRPr sz="6400">
                    <a:latin typeface="+mn-lt"/>
                    <a:ea typeface="+mn-ea"/>
                    <a:cs typeface="+mn-cs"/>
                    <a:sym typeface="Helvetica Neue Medium"/>
                  </a:defRPr>
                </a:lvl1pPr>
              </a:lstStyle>
              <a:p>
                <a:r>
                  <a:rPr dirty="0"/>
                  <a:t>Les paroles </a:t>
                </a:r>
                <a:r>
                  <a:rPr dirty="0" err="1"/>
                  <a:t>monnaies</a:t>
                </a:r>
                <a:endParaRPr dirty="0"/>
              </a:p>
            </p:txBody>
          </p:sp>
        </p:grpSp>
        <p:sp>
          <p:nvSpPr>
            <p:cNvPr id="356" name="_s1030"/>
            <p:cNvSpPr/>
            <p:nvPr/>
          </p:nvSpPr>
          <p:spPr>
            <a:xfrm>
              <a:off x="1048444" y="3243764"/>
              <a:ext cx="4202034" cy="420203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cap="flat">
              <a:solidFill>
                <a:srgbClr val="000000"/>
              </a:solidFill>
              <a:prstDash val="solid"/>
              <a:round/>
            </a:ln>
            <a:effectLst/>
          </p:spPr>
          <p:txBody>
            <a:bodyPr wrap="square" lIns="0" tIns="0" rIns="0" bIns="0" numCol="1" anchor="t">
              <a:noAutofit/>
            </a:bodyPr>
            <a:lstStyle/>
            <a:p>
              <a:pPr algn="ctr">
                <a:spcBef>
                  <a:spcPts val="0"/>
                </a:spcBef>
                <a:defRPr sz="3600" b="1"/>
              </a:pPr>
              <a:endParaRPr/>
            </a:p>
          </p:txBody>
        </p:sp>
        <p:grpSp>
          <p:nvGrpSpPr>
            <p:cNvPr id="359" name="_s1031"/>
            <p:cNvGrpSpPr/>
            <p:nvPr/>
          </p:nvGrpSpPr>
          <p:grpSpPr>
            <a:xfrm>
              <a:off x="4340945" y="1927236"/>
              <a:ext cx="11460561" cy="2680176"/>
              <a:chOff x="0" y="329803"/>
              <a:chExt cx="11460559" cy="2680175"/>
            </a:xfrm>
          </p:grpSpPr>
          <p:sp>
            <p:nvSpPr>
              <p:cNvPr id="357" name="Ligne"/>
              <p:cNvSpPr/>
              <p:nvPr/>
            </p:nvSpPr>
            <p:spPr>
              <a:xfrm>
                <a:off x="0" y="1098894"/>
                <a:ext cx="4714497" cy="19110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492" y="449"/>
                    </a:lnTo>
                    <a:lnTo>
                      <a:pt x="0" y="21600"/>
                    </a:lnTo>
                  </a:path>
                </a:pathLst>
              </a:custGeom>
              <a:noFill/>
              <a:ln w="9525" cap="flat">
                <a:solidFill>
                  <a:srgbClr val="000000"/>
                </a:solidFill>
                <a:prstDash val="solid"/>
                <a:miter lim="800000"/>
              </a:ln>
              <a:effectLst/>
            </p:spPr>
            <p:txBody>
              <a:bodyPr wrap="square" lIns="0" tIns="0" rIns="0" bIns="0" numCol="1" anchor="t">
                <a:noAutofit/>
              </a:bodyPr>
              <a:lstStyle/>
              <a:p>
                <a:pPr algn="ctr">
                  <a:spcBef>
                    <a:spcPts val="0"/>
                  </a:spcBef>
                  <a:defRPr sz="6400">
                    <a:latin typeface="+mn-lt"/>
                    <a:ea typeface="+mn-ea"/>
                    <a:cs typeface="+mn-cs"/>
                    <a:sym typeface="Helvetica Neue Medium"/>
                  </a:defRPr>
                </a:pPr>
                <a:endParaRPr/>
              </a:p>
            </p:txBody>
          </p:sp>
          <p:sp>
            <p:nvSpPr>
              <p:cNvPr id="358" name="Les paroles précieuses"/>
              <p:cNvSpPr txBox="1"/>
              <p:nvPr/>
            </p:nvSpPr>
            <p:spPr>
              <a:xfrm>
                <a:off x="2802105" y="329803"/>
                <a:ext cx="8658454" cy="9670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ctr">
                  <a:spcBef>
                    <a:spcPts val="0"/>
                  </a:spcBef>
                  <a:defRPr sz="6400">
                    <a:latin typeface="+mn-lt"/>
                    <a:ea typeface="+mn-ea"/>
                    <a:cs typeface="+mn-cs"/>
                    <a:sym typeface="Helvetica Neue Medium"/>
                  </a:defRPr>
                </a:lvl1pPr>
              </a:lstStyle>
              <a:p>
                <a:r>
                  <a:rPr dirty="0"/>
                  <a:t>Les paroles précieuses</a:t>
                </a:r>
              </a:p>
            </p:txBody>
          </p:sp>
        </p:grpSp>
        <p:sp>
          <p:nvSpPr>
            <p:cNvPr id="360" name="_s1032"/>
            <p:cNvSpPr/>
            <p:nvPr/>
          </p:nvSpPr>
          <p:spPr>
            <a:xfrm>
              <a:off x="2101016" y="4296336"/>
              <a:ext cx="2101017" cy="2101019"/>
            </a:xfrm>
            <a:prstGeom prst="ellipse">
              <a:avLst/>
            </a:prstGeom>
            <a:solidFill>
              <a:schemeClr val="accent1"/>
            </a:solidFill>
            <a:ln w="9525" cap="flat">
              <a:solidFill>
                <a:srgbClr val="000000"/>
              </a:solidFill>
              <a:prstDash val="solid"/>
              <a:round/>
            </a:ln>
            <a:effectLst/>
          </p:spPr>
          <p:txBody>
            <a:bodyPr wrap="square" lIns="0" tIns="0" rIns="0" bIns="0" numCol="1" anchor="t">
              <a:noAutofit/>
            </a:bodyPr>
            <a:lstStyle/>
            <a:p>
              <a:pPr algn="ctr">
                <a:spcBef>
                  <a:spcPts val="0"/>
                </a:spcBef>
                <a:defRPr sz="3600" b="1"/>
              </a:pPr>
              <a:endParaRPr/>
            </a:p>
          </p:txBody>
        </p:sp>
      </p:grpSp>
      <p:grpSp>
        <p:nvGrpSpPr>
          <p:cNvPr id="364" name="_s1031"/>
          <p:cNvGrpSpPr/>
          <p:nvPr/>
        </p:nvGrpSpPr>
        <p:grpSpPr>
          <a:xfrm>
            <a:off x="8280214" y="8129502"/>
            <a:ext cx="11397960" cy="1160213"/>
            <a:chOff x="131433" y="1581680"/>
            <a:chExt cx="11397958" cy="1160213"/>
          </a:xfrm>
        </p:grpSpPr>
        <p:sp>
          <p:nvSpPr>
            <p:cNvPr id="362" name="Ligne"/>
            <p:cNvSpPr/>
            <p:nvPr/>
          </p:nvSpPr>
          <p:spPr>
            <a:xfrm>
              <a:off x="131433" y="1910978"/>
              <a:ext cx="3417300" cy="8309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492" y="449"/>
                  </a:lnTo>
                  <a:lnTo>
                    <a:pt x="0" y="21600"/>
                  </a:lnTo>
                </a:path>
              </a:pathLst>
            </a:custGeom>
            <a:noFill/>
            <a:ln w="9525" cap="flat">
              <a:solidFill>
                <a:srgbClr val="000000"/>
              </a:solidFill>
              <a:prstDash val="solid"/>
              <a:miter lim="800000"/>
            </a:ln>
            <a:effectLst/>
          </p:spPr>
          <p:txBody>
            <a:bodyPr wrap="square" lIns="0" tIns="0" rIns="0" bIns="0" numCol="1" anchor="t">
              <a:noAutofit/>
            </a:bodyPr>
            <a:lstStyle/>
            <a:p>
              <a:pPr algn="ctr">
                <a:spcBef>
                  <a:spcPts val="0"/>
                </a:spcBef>
                <a:defRPr sz="6400">
                  <a:latin typeface="+mn-lt"/>
                  <a:ea typeface="+mn-ea"/>
                  <a:cs typeface="+mn-cs"/>
                  <a:sym typeface="Helvetica Neue Medium"/>
                </a:defRPr>
              </a:pPr>
              <a:endParaRPr/>
            </a:p>
          </p:txBody>
        </p:sp>
        <p:sp>
          <p:nvSpPr>
            <p:cNvPr id="363" name="Les paroles sacrées"/>
            <p:cNvSpPr txBox="1"/>
            <p:nvPr/>
          </p:nvSpPr>
          <p:spPr>
            <a:xfrm>
              <a:off x="4029989" y="1581680"/>
              <a:ext cx="7499402" cy="9670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spcBef>
                  <a:spcPts val="0"/>
                </a:spcBef>
                <a:defRPr sz="6400">
                  <a:latin typeface="+mn-lt"/>
                  <a:ea typeface="+mn-ea"/>
                  <a:cs typeface="+mn-cs"/>
                  <a:sym typeface="Helvetica Neue Medium"/>
                </a:defRPr>
              </a:lvl1pPr>
            </a:lstStyle>
            <a:p>
              <a:r>
                <a:rPr dirty="0"/>
                <a:t>Les paroles sacrées</a:t>
              </a:r>
            </a:p>
          </p:txBody>
        </p:sp>
      </p:grpSp>
    </p:spTree>
    <p:extLst>
      <p:ext uri="{BB962C8B-B14F-4D97-AF65-F5344CB8AC3E}">
        <p14:creationId xmlns:p14="http://schemas.microsoft.com/office/powerpoint/2010/main" val="393633487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itre 1"/>
          <p:cNvSpPr txBox="1">
            <a:spLocks noGrp="1"/>
          </p:cNvSpPr>
          <p:nvPr>
            <p:ph type="title"/>
          </p:nvPr>
        </p:nvSpPr>
        <p:spPr>
          <a:prstGeom prst="rect">
            <a:avLst/>
          </a:prstGeom>
        </p:spPr>
        <p:txBody>
          <a:bodyPr/>
          <a:lstStyle/>
          <a:p>
            <a:pPr>
              <a:defRPr sz="5300">
                <a:solidFill>
                  <a:srgbClr val="005493"/>
                </a:solidFill>
                <a:latin typeface="Times New Roman"/>
                <a:ea typeface="Times New Roman"/>
                <a:cs typeface="Times New Roman"/>
                <a:sym typeface="Times New Roman"/>
              </a:defRPr>
            </a:pPr>
            <a:r>
              <a:rPr lang="fr-FR" sz="6600" dirty="0">
                <a:solidFill>
                  <a:srgbClr val="F6651E"/>
                </a:solidFill>
                <a:latin typeface="Arial Rounded MT Bold" panose="020F0704030504030204" pitchFamily="34" charset="77"/>
                <a:ea typeface="Times New Roman"/>
                <a:cs typeface="Times New Roman"/>
                <a:sym typeface="Times New Roman"/>
              </a:rPr>
              <a:t>Les paroles monnaies - précieuses - sacrées -</a:t>
            </a:r>
            <a:r>
              <a:rPr lang="fr-FR" sz="8800" dirty="0">
                <a:solidFill>
                  <a:srgbClr val="F6651E"/>
                </a:solidFill>
                <a:latin typeface="Arial Rounded MT Bold" panose="020F0704030504030204" pitchFamily="34" charset="77"/>
              </a:rPr>
              <a:t> </a:t>
            </a:r>
            <a:r>
              <a:rPr lang="fr-FR" sz="4800" dirty="0">
                <a:solidFill>
                  <a:srgbClr val="F6651E"/>
                </a:solidFill>
                <a:latin typeface="Arial Rounded MT Bold" panose="020F0704030504030204" pitchFamily="34" charset="77"/>
              </a:rPr>
              <a:t> </a:t>
            </a:r>
            <a:r>
              <a:rPr lang="fr-FR" sz="4800" dirty="0">
                <a:solidFill>
                  <a:srgbClr val="004D80"/>
                </a:solidFill>
                <a:latin typeface="Arial Rounded MT Bold" panose="020F0704030504030204" pitchFamily="34" charset="77"/>
              </a:rPr>
              <a:t>JC Metraux</a:t>
            </a:r>
            <a:endParaRPr dirty="0"/>
          </a:p>
        </p:txBody>
      </p:sp>
      <p:sp>
        <p:nvSpPr>
          <p:cNvPr id="367" name="Espace réservé du contenu 4"/>
          <p:cNvSpPr txBox="1">
            <a:spLocks noGrp="1"/>
          </p:cNvSpPr>
          <p:nvPr>
            <p:ph type="body" idx="1"/>
          </p:nvPr>
        </p:nvSpPr>
        <p:spPr>
          <a:xfrm>
            <a:off x="753794" y="3651250"/>
            <a:ext cx="21953806" cy="9649754"/>
          </a:xfrm>
          <a:prstGeom prst="rect">
            <a:avLst/>
          </a:prstGeom>
        </p:spPr>
        <p:txBody>
          <a:bodyPr/>
          <a:lstStyle/>
          <a:p>
            <a:pPr marL="361187" indent="-361187" algn="just" defTabSz="1444752">
              <a:lnSpc>
                <a:spcPct val="72000"/>
              </a:lnSpc>
              <a:spcBef>
                <a:spcPts val="1500"/>
              </a:spcBef>
              <a:defRPr sz="4898" b="1"/>
            </a:pPr>
            <a:r>
              <a:rPr dirty="0">
                <a:solidFill>
                  <a:srgbClr val="005493"/>
                </a:solidFill>
              </a:rPr>
              <a:t>Les paroles </a:t>
            </a:r>
            <a:r>
              <a:rPr dirty="0" err="1">
                <a:solidFill>
                  <a:srgbClr val="005493"/>
                </a:solidFill>
              </a:rPr>
              <a:t>monnaie</a:t>
            </a:r>
            <a:r>
              <a:rPr dirty="0">
                <a:solidFill>
                  <a:srgbClr val="005493"/>
                </a:solidFill>
              </a:rPr>
              <a:t> </a:t>
            </a:r>
            <a:r>
              <a:rPr b="0" dirty="0" err="1"/>
              <a:t>n’engagent</a:t>
            </a:r>
            <a:r>
              <a:rPr b="0" dirty="0"/>
              <a:t> pas le </a:t>
            </a:r>
            <a:r>
              <a:rPr b="0" dirty="0" err="1"/>
              <a:t>donateur</a:t>
            </a:r>
            <a:r>
              <a:rPr b="0" dirty="0"/>
              <a:t>, </a:t>
            </a:r>
            <a:r>
              <a:rPr b="0" dirty="0" err="1"/>
              <a:t>disent</a:t>
            </a:r>
            <a:r>
              <a:rPr b="0" dirty="0"/>
              <a:t> </a:t>
            </a:r>
            <a:r>
              <a:rPr b="0" dirty="0" err="1"/>
              <a:t>peu</a:t>
            </a:r>
            <a:r>
              <a:rPr b="0" dirty="0"/>
              <a:t> de </a:t>
            </a:r>
            <a:r>
              <a:rPr b="0" dirty="0" err="1"/>
              <a:t>lui</a:t>
            </a:r>
            <a:r>
              <a:rPr b="0" dirty="0"/>
              <a:t>. </a:t>
            </a:r>
            <a:r>
              <a:rPr b="0" dirty="0" err="1"/>
              <a:t>Elles</a:t>
            </a:r>
            <a:r>
              <a:rPr b="0" dirty="0"/>
              <a:t> </a:t>
            </a:r>
            <a:r>
              <a:rPr b="0" dirty="0" err="1"/>
              <a:t>sont</a:t>
            </a:r>
            <a:r>
              <a:rPr b="0" dirty="0"/>
              <a:t> </a:t>
            </a:r>
            <a:r>
              <a:rPr b="0" dirty="0" err="1"/>
              <a:t>échangées</a:t>
            </a:r>
            <a:r>
              <a:rPr b="0" dirty="0"/>
              <a:t> avec </a:t>
            </a:r>
            <a:r>
              <a:rPr b="0" dirty="0" err="1"/>
              <a:t>n’importe</a:t>
            </a:r>
            <a:r>
              <a:rPr b="0" dirty="0"/>
              <a:t> qui. Le </a:t>
            </a:r>
            <a:r>
              <a:rPr b="0" dirty="0" err="1"/>
              <a:t>récepteur</a:t>
            </a:r>
            <a:r>
              <a:rPr b="0" dirty="0"/>
              <a:t> </a:t>
            </a:r>
            <a:r>
              <a:rPr b="0" dirty="0" err="1"/>
              <a:t>peut</a:t>
            </a:r>
            <a:r>
              <a:rPr b="0" dirty="0"/>
              <a:t> </a:t>
            </a:r>
            <a:r>
              <a:rPr b="0" dirty="0" err="1"/>
              <a:t>en</a:t>
            </a:r>
            <a:r>
              <a:rPr b="0" dirty="0"/>
              <a:t> faire </a:t>
            </a:r>
            <a:r>
              <a:rPr b="0" dirty="0" err="1"/>
              <a:t>ce</a:t>
            </a:r>
            <a:r>
              <a:rPr b="0" dirty="0"/>
              <a:t> </a:t>
            </a:r>
            <a:r>
              <a:rPr b="0" dirty="0" err="1"/>
              <a:t>qu’il</a:t>
            </a:r>
            <a:r>
              <a:rPr b="0" dirty="0"/>
              <a:t> </a:t>
            </a:r>
            <a:r>
              <a:rPr b="0" dirty="0" err="1"/>
              <a:t>veut</a:t>
            </a:r>
            <a:r>
              <a:rPr b="0" dirty="0"/>
              <a:t>. </a:t>
            </a:r>
            <a:r>
              <a:rPr b="0" dirty="0" err="1"/>
              <a:t>Elles</a:t>
            </a:r>
            <a:r>
              <a:rPr b="0" dirty="0"/>
              <a:t> </a:t>
            </a:r>
            <a:r>
              <a:rPr b="0" dirty="0" err="1"/>
              <a:t>ont</a:t>
            </a:r>
            <a:r>
              <a:rPr b="0" dirty="0"/>
              <a:t> </a:t>
            </a:r>
            <a:r>
              <a:rPr b="0" dirty="0" err="1"/>
              <a:t>juste</a:t>
            </a:r>
            <a:r>
              <a:rPr b="0" dirty="0"/>
              <a:t> </a:t>
            </a:r>
            <a:r>
              <a:rPr b="0" dirty="0" err="1"/>
              <a:t>une</a:t>
            </a:r>
            <a:r>
              <a:rPr b="0" dirty="0"/>
              <a:t> </a:t>
            </a:r>
            <a:r>
              <a:rPr b="0" dirty="0" err="1"/>
              <a:t>valeur</a:t>
            </a:r>
            <a:r>
              <a:rPr b="0" dirty="0"/>
              <a:t> </a:t>
            </a:r>
            <a:r>
              <a:rPr b="0" dirty="0" err="1"/>
              <a:t>d’usage</a:t>
            </a:r>
            <a:r>
              <a:rPr b="0" dirty="0"/>
              <a:t>. </a:t>
            </a:r>
            <a:endParaRPr lang="fr-FR" b="0" dirty="0"/>
          </a:p>
          <a:p>
            <a:pPr marL="361188" lvl="1" indent="0" algn="just" defTabSz="1444752">
              <a:lnSpc>
                <a:spcPct val="72000"/>
              </a:lnSpc>
              <a:spcBef>
                <a:spcPts val="1500"/>
              </a:spcBef>
              <a:buNone/>
              <a:defRPr sz="4898"/>
            </a:pPr>
            <a:r>
              <a:rPr lang="fr-FR" dirty="0"/>
              <a:t> Le psy donne généralement des paroles monnaie (questions, anamnèse, etc.).</a:t>
            </a:r>
          </a:p>
          <a:p>
            <a:pPr marL="0" lvl="1" indent="722384" algn="just" defTabSz="1444752">
              <a:lnSpc>
                <a:spcPct val="72000"/>
              </a:lnSpc>
              <a:spcBef>
                <a:spcPts val="1500"/>
              </a:spcBef>
              <a:buSzTx/>
              <a:buNone/>
              <a:defRPr sz="4898"/>
            </a:pPr>
            <a:endParaRPr dirty="0"/>
          </a:p>
          <a:p>
            <a:pPr marL="361187" indent="-361187" algn="just" defTabSz="1444752">
              <a:lnSpc>
                <a:spcPct val="72000"/>
              </a:lnSpc>
              <a:spcBef>
                <a:spcPts val="1500"/>
              </a:spcBef>
              <a:defRPr sz="4898" b="1"/>
            </a:pPr>
            <a:r>
              <a:rPr dirty="0">
                <a:solidFill>
                  <a:srgbClr val="005493"/>
                </a:solidFill>
              </a:rPr>
              <a:t>Les paroles </a:t>
            </a:r>
            <a:r>
              <a:rPr dirty="0" err="1">
                <a:solidFill>
                  <a:srgbClr val="005493"/>
                </a:solidFill>
              </a:rPr>
              <a:t>précieuses</a:t>
            </a:r>
            <a:r>
              <a:rPr dirty="0"/>
              <a:t> </a:t>
            </a:r>
            <a:r>
              <a:rPr b="0" dirty="0" err="1"/>
              <a:t>engagent</a:t>
            </a:r>
            <a:r>
              <a:rPr b="0" dirty="0"/>
              <a:t>. </a:t>
            </a:r>
            <a:r>
              <a:rPr b="0" dirty="0" err="1"/>
              <a:t>Elles</a:t>
            </a:r>
            <a:r>
              <a:rPr b="0" dirty="0"/>
              <a:t> ne </a:t>
            </a:r>
            <a:r>
              <a:rPr b="0" dirty="0" err="1"/>
              <a:t>peuvent</a:t>
            </a:r>
            <a:r>
              <a:rPr b="0" dirty="0"/>
              <a:t> </a:t>
            </a:r>
            <a:r>
              <a:rPr b="0" dirty="0" err="1"/>
              <a:t>circuler</a:t>
            </a:r>
            <a:r>
              <a:rPr b="0" dirty="0"/>
              <a:t> </a:t>
            </a:r>
            <a:r>
              <a:rPr b="0" dirty="0" err="1"/>
              <a:t>n’importe</a:t>
            </a:r>
            <a:r>
              <a:rPr b="0" dirty="0"/>
              <a:t> </a:t>
            </a:r>
            <a:r>
              <a:rPr b="0" dirty="0" err="1"/>
              <a:t>où</a:t>
            </a:r>
            <a:r>
              <a:rPr b="0" dirty="0"/>
              <a:t>, </a:t>
            </a:r>
            <a:r>
              <a:rPr b="0" dirty="0" err="1"/>
              <a:t>n’importe</a:t>
            </a:r>
            <a:r>
              <a:rPr b="0" dirty="0"/>
              <a:t> comment, </a:t>
            </a:r>
            <a:r>
              <a:rPr b="0" dirty="0" err="1"/>
              <a:t>elles</a:t>
            </a:r>
            <a:r>
              <a:rPr b="0" dirty="0"/>
              <a:t> </a:t>
            </a:r>
            <a:r>
              <a:rPr b="0" dirty="0" err="1"/>
              <a:t>nourrissent</a:t>
            </a:r>
            <a:r>
              <a:rPr b="0" dirty="0"/>
              <a:t> le lien.</a:t>
            </a:r>
          </a:p>
          <a:p>
            <a:pPr marL="361188" lvl="1" indent="0" algn="just" defTabSz="1444752">
              <a:lnSpc>
                <a:spcPct val="72000"/>
              </a:lnSpc>
              <a:spcBef>
                <a:spcPts val="1500"/>
              </a:spcBef>
              <a:buNone/>
              <a:defRPr sz="4898"/>
            </a:pPr>
            <a:r>
              <a:rPr lang="fr-FR" dirty="0"/>
              <a:t>La personne </a:t>
            </a:r>
            <a:r>
              <a:rPr dirty="0"/>
              <a:t>parle de </a:t>
            </a:r>
            <a:r>
              <a:rPr dirty="0" err="1"/>
              <a:t>sa</a:t>
            </a:r>
            <a:r>
              <a:rPr dirty="0"/>
              <a:t> </a:t>
            </a:r>
            <a:r>
              <a:rPr dirty="0" err="1"/>
              <a:t>souffrance</a:t>
            </a:r>
            <a:r>
              <a:rPr dirty="0"/>
              <a:t>, de </a:t>
            </a:r>
            <a:r>
              <a:rPr dirty="0" err="1"/>
              <a:t>ses</a:t>
            </a:r>
            <a:r>
              <a:rPr dirty="0"/>
              <a:t> </a:t>
            </a:r>
            <a:r>
              <a:rPr dirty="0" err="1"/>
              <a:t>incompétences</a:t>
            </a:r>
            <a:r>
              <a:rPr dirty="0"/>
              <a:t>, de </a:t>
            </a:r>
            <a:r>
              <a:rPr dirty="0" err="1"/>
              <a:t>ses</a:t>
            </a:r>
            <a:r>
              <a:rPr dirty="0"/>
              <a:t> </a:t>
            </a:r>
            <a:r>
              <a:rPr dirty="0" err="1"/>
              <a:t>échecs</a:t>
            </a:r>
            <a:r>
              <a:rPr dirty="0"/>
              <a:t>, de </a:t>
            </a:r>
            <a:r>
              <a:rPr dirty="0" err="1"/>
              <a:t>ses</a:t>
            </a:r>
            <a:r>
              <a:rPr dirty="0"/>
              <a:t> sentiments, de </a:t>
            </a:r>
            <a:r>
              <a:rPr dirty="0" err="1"/>
              <a:t>ses</a:t>
            </a:r>
            <a:r>
              <a:rPr dirty="0"/>
              <a:t> </a:t>
            </a:r>
            <a:r>
              <a:rPr dirty="0" err="1"/>
              <a:t>valeurs</a:t>
            </a:r>
            <a:r>
              <a:rPr dirty="0"/>
              <a:t>, </a:t>
            </a:r>
            <a:r>
              <a:rPr dirty="0" err="1"/>
              <a:t>etc</a:t>
            </a:r>
            <a:r>
              <a:rPr dirty="0"/>
              <a:t>… il se livre, </a:t>
            </a:r>
            <a:r>
              <a:rPr dirty="0" err="1"/>
              <a:t>ce</a:t>
            </a:r>
            <a:r>
              <a:rPr dirty="0"/>
              <a:t> </a:t>
            </a:r>
            <a:r>
              <a:rPr dirty="0" err="1"/>
              <a:t>sont</a:t>
            </a:r>
            <a:r>
              <a:rPr dirty="0"/>
              <a:t>  des paroles </a:t>
            </a:r>
            <a:r>
              <a:rPr dirty="0" err="1"/>
              <a:t>précieuses</a:t>
            </a:r>
            <a:r>
              <a:rPr dirty="0"/>
              <a:t>. </a:t>
            </a:r>
          </a:p>
          <a:p>
            <a:pPr marL="782574" lvl="1" indent="-421386" algn="just" defTabSz="1444752">
              <a:lnSpc>
                <a:spcPct val="72000"/>
              </a:lnSpc>
              <a:spcBef>
                <a:spcPts val="1500"/>
              </a:spcBef>
              <a:buFontTx/>
              <a:buChar char="à"/>
              <a:defRPr sz="4898"/>
            </a:pPr>
            <a:endParaRPr dirty="0"/>
          </a:p>
          <a:p>
            <a:pPr marL="361187" indent="-361187" algn="just" defTabSz="1444752">
              <a:lnSpc>
                <a:spcPct val="72000"/>
              </a:lnSpc>
              <a:spcBef>
                <a:spcPts val="1500"/>
              </a:spcBef>
              <a:defRPr sz="4898" b="1"/>
            </a:pPr>
            <a:r>
              <a:rPr dirty="0">
                <a:solidFill>
                  <a:srgbClr val="005493"/>
                </a:solidFill>
              </a:rPr>
              <a:t>Les paroles </a:t>
            </a:r>
            <a:r>
              <a:rPr dirty="0" err="1">
                <a:solidFill>
                  <a:srgbClr val="005493"/>
                </a:solidFill>
              </a:rPr>
              <a:t>sacrées</a:t>
            </a:r>
            <a:r>
              <a:rPr dirty="0"/>
              <a:t> </a:t>
            </a:r>
            <a:r>
              <a:rPr b="0" dirty="0"/>
              <a:t>(</a:t>
            </a:r>
            <a:r>
              <a:rPr b="0" dirty="0" err="1"/>
              <a:t>secrètes</a:t>
            </a:r>
            <a:r>
              <a:rPr b="0" dirty="0"/>
              <a:t>, </a:t>
            </a:r>
            <a:r>
              <a:rPr b="0" dirty="0" err="1"/>
              <a:t>souvent</a:t>
            </a:r>
            <a:r>
              <a:rPr b="0" dirty="0"/>
              <a:t> </a:t>
            </a:r>
            <a:r>
              <a:rPr b="0" dirty="0" err="1"/>
              <a:t>tues</a:t>
            </a:r>
            <a:r>
              <a:rPr b="0" dirty="0"/>
              <a:t>). </a:t>
            </a:r>
            <a:r>
              <a:rPr b="0" dirty="0" err="1"/>
              <a:t>Elles</a:t>
            </a:r>
            <a:r>
              <a:rPr b="0" dirty="0"/>
              <a:t> ne </a:t>
            </a:r>
            <a:r>
              <a:rPr b="0" dirty="0" err="1"/>
              <a:t>peuvent</a:t>
            </a:r>
            <a:r>
              <a:rPr b="0" dirty="0"/>
              <a:t> </a:t>
            </a:r>
            <a:r>
              <a:rPr b="0" dirty="0" err="1"/>
              <a:t>sortir</a:t>
            </a:r>
            <a:r>
              <a:rPr b="0" dirty="0"/>
              <a:t> du cercle intime.</a:t>
            </a:r>
          </a:p>
          <a:p>
            <a:pPr marL="421386" lvl="1" indent="-60198" algn="just" defTabSz="1444752">
              <a:lnSpc>
                <a:spcPct val="72000"/>
              </a:lnSpc>
              <a:spcBef>
                <a:spcPts val="1500"/>
              </a:spcBef>
              <a:buSzTx/>
              <a:buNone/>
              <a:defRPr sz="4898"/>
            </a:pPr>
            <a:r>
              <a:rPr dirty="0">
                <a:latin typeface="Wingdings"/>
                <a:ea typeface="Wingdings"/>
                <a:cs typeface="Wingdings"/>
                <a:sym typeface="Wingdings"/>
              </a:rPr>
              <a:t> </a:t>
            </a:r>
            <a:r>
              <a:rPr lang="fr-FR" dirty="0"/>
              <a:t>La personne </a:t>
            </a:r>
            <a:r>
              <a:rPr dirty="0"/>
              <a:t>parle de </a:t>
            </a:r>
            <a:r>
              <a:rPr dirty="0" err="1"/>
              <a:t>ce</a:t>
            </a:r>
            <a:r>
              <a:rPr dirty="0"/>
              <a:t> qui </a:t>
            </a:r>
            <a:r>
              <a:rPr dirty="0" err="1"/>
              <a:t>affecte</a:t>
            </a:r>
            <a:r>
              <a:rPr dirty="0"/>
              <a:t> son </a:t>
            </a:r>
            <a:r>
              <a:rPr dirty="0" err="1"/>
              <a:t>identité</a:t>
            </a:r>
            <a:r>
              <a:rPr dirty="0"/>
              <a:t> (trauma), de la </a:t>
            </a:r>
            <a:r>
              <a:rPr dirty="0" err="1"/>
              <a:t>honte</a:t>
            </a:r>
            <a:r>
              <a:rPr dirty="0"/>
              <a:t>, etc. </a:t>
            </a:r>
            <a:r>
              <a:rPr i="1" dirty="0"/>
              <a:t>(« Je </a:t>
            </a:r>
            <a:r>
              <a:rPr i="1" dirty="0" err="1"/>
              <a:t>n’ai</a:t>
            </a:r>
            <a:r>
              <a:rPr i="1" dirty="0"/>
              <a:t> jamais </a:t>
            </a:r>
            <a:r>
              <a:rPr i="1" dirty="0" err="1"/>
              <a:t>dit</a:t>
            </a:r>
            <a:r>
              <a:rPr i="1" dirty="0"/>
              <a:t> </a:t>
            </a:r>
            <a:r>
              <a:rPr i="1" dirty="0" err="1"/>
              <a:t>ça</a:t>
            </a:r>
            <a:r>
              <a:rPr i="1" dirty="0"/>
              <a:t> </a:t>
            </a:r>
            <a:r>
              <a:rPr i="1" dirty="0" err="1"/>
              <a:t>à</a:t>
            </a:r>
            <a:r>
              <a:rPr i="1" dirty="0"/>
              <a:t> </a:t>
            </a:r>
            <a:r>
              <a:rPr i="1" dirty="0" err="1"/>
              <a:t>personne</a:t>
            </a:r>
            <a:r>
              <a:rPr i="1" dirty="0"/>
              <a:t> »</a:t>
            </a:r>
            <a:r>
              <a:rPr dirty="0"/>
              <a:t>)</a:t>
            </a:r>
          </a:p>
        </p:txBody>
      </p:sp>
      <p:sp>
        <p:nvSpPr>
          <p:cNvPr id="3" name="ZoneTexte 2">
            <a:extLst>
              <a:ext uri="{FF2B5EF4-FFF2-40B4-BE49-F238E27FC236}">
                <a16:creationId xmlns:a16="http://schemas.microsoft.com/office/drawing/2014/main" id="{AF14B3AA-9EFE-791E-819F-F69E4A940974}"/>
              </a:ext>
            </a:extLst>
          </p:cNvPr>
          <p:cNvSpPr txBox="1"/>
          <p:nvPr/>
        </p:nvSpPr>
        <p:spPr>
          <a:xfrm>
            <a:off x="12857356" y="12985750"/>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69732202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re 1"/>
          <p:cNvSpPr txBox="1">
            <a:spLocks noGrp="1"/>
          </p:cNvSpPr>
          <p:nvPr>
            <p:ph type="title"/>
          </p:nvPr>
        </p:nvSpPr>
        <p:spPr>
          <a:prstGeom prst="rect">
            <a:avLst/>
          </a:prstGeom>
        </p:spPr>
        <p:txBody>
          <a:bodyPr/>
          <a:lstStyle>
            <a:lvl1pPr algn="ctr">
              <a:defRPr sz="9300">
                <a:solidFill>
                  <a:srgbClr val="005493"/>
                </a:solidFill>
                <a:latin typeface="Times New Roman"/>
                <a:ea typeface="Times New Roman"/>
                <a:cs typeface="Times New Roman"/>
                <a:sym typeface="Times New Roman"/>
              </a:defRPr>
            </a:lvl1pPr>
          </a:lstStyle>
          <a:p>
            <a:r>
              <a:rPr dirty="0" err="1">
                <a:solidFill>
                  <a:srgbClr val="F6651E"/>
                </a:solidFill>
                <a:latin typeface="Arial Rounded MT Bold" panose="020F0704030504030204" pitchFamily="34" charset="77"/>
              </a:rPr>
              <a:t>Rétablir</a:t>
            </a:r>
            <a:r>
              <a:rPr dirty="0">
                <a:solidFill>
                  <a:srgbClr val="F6651E"/>
                </a:solidFill>
                <a:latin typeface="Arial Rounded MT Bold" panose="020F0704030504030204" pitchFamily="34" charset="77"/>
              </a:rPr>
              <a:t> la </a:t>
            </a:r>
            <a:r>
              <a:rPr dirty="0" err="1">
                <a:solidFill>
                  <a:srgbClr val="F6651E"/>
                </a:solidFill>
                <a:latin typeface="Arial Rounded MT Bold" panose="020F0704030504030204" pitchFamily="34" charset="77"/>
              </a:rPr>
              <a:t>réciprocité</a:t>
            </a:r>
            <a:endParaRPr dirty="0">
              <a:solidFill>
                <a:srgbClr val="F6651E"/>
              </a:solidFill>
              <a:latin typeface="Arial Rounded MT Bold" panose="020F0704030504030204" pitchFamily="34" charset="77"/>
            </a:endParaRPr>
          </a:p>
        </p:txBody>
      </p:sp>
      <p:sp>
        <p:nvSpPr>
          <p:cNvPr id="370" name="Espace réservé du contenu 2"/>
          <p:cNvSpPr txBox="1">
            <a:spLocks noGrp="1"/>
          </p:cNvSpPr>
          <p:nvPr>
            <p:ph type="body" idx="1"/>
          </p:nvPr>
        </p:nvSpPr>
        <p:spPr>
          <a:xfrm>
            <a:off x="879814" y="3651250"/>
            <a:ext cx="21827786" cy="9405355"/>
          </a:xfrm>
          <a:prstGeom prst="rect">
            <a:avLst/>
          </a:prstGeom>
        </p:spPr>
        <p:txBody>
          <a:bodyPr/>
          <a:lstStyle/>
          <a:p>
            <a:pPr marL="0" indent="0" defTabSz="1005840">
              <a:lnSpc>
                <a:spcPct val="64000"/>
              </a:lnSpc>
              <a:spcBef>
                <a:spcPts val="1100"/>
              </a:spcBef>
              <a:buSzTx/>
              <a:buNone/>
              <a:defRPr sz="2805"/>
            </a:pPr>
            <a:endParaRPr dirty="0"/>
          </a:p>
          <a:p>
            <a:pPr marL="276112" indent="-276112" defTabSz="1005840">
              <a:spcBef>
                <a:spcPts val="1100"/>
              </a:spcBef>
              <a:defRPr sz="4290"/>
            </a:pPr>
            <a:r>
              <a:rPr dirty="0" err="1"/>
              <a:t>Reconnaître</a:t>
            </a:r>
            <a:r>
              <a:rPr dirty="0"/>
              <a:t> le don et </a:t>
            </a:r>
            <a:r>
              <a:rPr dirty="0" err="1"/>
              <a:t>préserver</a:t>
            </a:r>
            <a:r>
              <a:rPr dirty="0"/>
              <a:t> les paroles </a:t>
            </a:r>
            <a:r>
              <a:rPr dirty="0" err="1"/>
              <a:t>précieuses</a:t>
            </a:r>
            <a:r>
              <a:rPr dirty="0"/>
              <a:t> et </a:t>
            </a:r>
            <a:r>
              <a:rPr dirty="0" err="1"/>
              <a:t>sacrées</a:t>
            </a:r>
            <a:r>
              <a:rPr dirty="0"/>
              <a:t>               </a:t>
            </a:r>
            <a:r>
              <a:rPr dirty="0" err="1"/>
              <a:t>accueillir</a:t>
            </a:r>
            <a:r>
              <a:rPr dirty="0"/>
              <a:t>, </a:t>
            </a:r>
            <a:r>
              <a:rPr dirty="0" err="1"/>
              <a:t>remercier</a:t>
            </a:r>
            <a:r>
              <a:rPr dirty="0"/>
              <a:t> pour la </a:t>
            </a:r>
            <a:r>
              <a:rPr dirty="0" err="1"/>
              <a:t>confiance</a:t>
            </a:r>
            <a:r>
              <a:rPr dirty="0"/>
              <a:t>, </a:t>
            </a:r>
            <a:r>
              <a:rPr dirty="0" err="1"/>
              <a:t>exprimer</a:t>
            </a:r>
            <a:r>
              <a:rPr dirty="0"/>
              <a:t> </a:t>
            </a:r>
            <a:r>
              <a:rPr dirty="0" err="1"/>
              <a:t>sa</a:t>
            </a:r>
            <a:r>
              <a:rPr dirty="0"/>
              <a:t> gratitude, respecter la </a:t>
            </a:r>
            <a:r>
              <a:rPr dirty="0" err="1"/>
              <a:t>confidentialité</a:t>
            </a:r>
            <a:r>
              <a:rPr dirty="0"/>
              <a:t>, ne pas </a:t>
            </a:r>
            <a:r>
              <a:rPr dirty="0" err="1"/>
              <a:t>renvoyer</a:t>
            </a:r>
            <a:r>
              <a:rPr dirty="0"/>
              <a:t> trop </a:t>
            </a:r>
            <a:r>
              <a:rPr dirty="0" err="1"/>
              <a:t>vite</a:t>
            </a:r>
            <a:r>
              <a:rPr dirty="0"/>
              <a:t> chez le </a:t>
            </a:r>
            <a:r>
              <a:rPr dirty="0" err="1"/>
              <a:t>spécialiste</a:t>
            </a:r>
            <a:r>
              <a:rPr dirty="0"/>
              <a:t>. </a:t>
            </a:r>
          </a:p>
          <a:p>
            <a:pPr marL="276112" indent="-276112" defTabSz="1005840">
              <a:spcBef>
                <a:spcPts val="1100"/>
              </a:spcBef>
              <a:defRPr sz="4290"/>
            </a:pPr>
            <a:endParaRPr dirty="0"/>
          </a:p>
          <a:p>
            <a:pPr marL="276112" indent="-276112" defTabSz="1005840">
              <a:spcBef>
                <a:spcPts val="1100"/>
              </a:spcBef>
              <a:defRPr sz="4290"/>
            </a:pPr>
            <a:r>
              <a:rPr dirty="0" err="1"/>
              <a:t>S’abstenir</a:t>
            </a:r>
            <a:r>
              <a:rPr dirty="0"/>
              <a:t> de poser des questions </a:t>
            </a:r>
            <a:r>
              <a:rPr dirty="0" err="1"/>
              <a:t>intimes</a:t>
            </a:r>
            <a:r>
              <a:rPr dirty="0"/>
              <a:t>.</a:t>
            </a:r>
          </a:p>
          <a:p>
            <a:pPr marL="276112" indent="-276112" defTabSz="1005840">
              <a:spcBef>
                <a:spcPts val="1100"/>
              </a:spcBef>
              <a:defRPr sz="4290"/>
            </a:pPr>
            <a:endParaRPr dirty="0"/>
          </a:p>
          <a:p>
            <a:pPr marL="276112" indent="-276112" algn="just" defTabSz="1005840">
              <a:spcBef>
                <a:spcPts val="1100"/>
              </a:spcBef>
              <a:defRPr sz="4290"/>
            </a:pPr>
            <a:r>
              <a:rPr dirty="0">
                <a:solidFill>
                  <a:srgbClr val="005493"/>
                </a:solidFill>
              </a:rPr>
              <a:t>Donner du </a:t>
            </a:r>
            <a:r>
              <a:rPr dirty="0" err="1">
                <a:solidFill>
                  <a:srgbClr val="005493"/>
                </a:solidFill>
              </a:rPr>
              <a:t>précieux</a:t>
            </a:r>
            <a:r>
              <a:rPr dirty="0">
                <a:solidFill>
                  <a:srgbClr val="005493"/>
                </a:solidFill>
              </a:rPr>
              <a:t> </a:t>
            </a:r>
            <a:r>
              <a:rPr dirty="0"/>
              <a:t>: dire </a:t>
            </a:r>
            <a:r>
              <a:rPr dirty="0" err="1"/>
              <a:t>quelque</a:t>
            </a:r>
            <a:r>
              <a:rPr dirty="0"/>
              <a:t> chose de soi, </a:t>
            </a:r>
            <a:r>
              <a:rPr dirty="0" err="1"/>
              <a:t>s’engager</a:t>
            </a:r>
            <a:r>
              <a:rPr dirty="0"/>
              <a:t>, </a:t>
            </a:r>
            <a:r>
              <a:rPr dirty="0" err="1"/>
              <a:t>reconnaître</a:t>
            </a:r>
            <a:r>
              <a:rPr dirty="0"/>
              <a:t> </a:t>
            </a:r>
            <a:r>
              <a:rPr dirty="0" err="1"/>
              <a:t>l’injustice</a:t>
            </a:r>
            <a:r>
              <a:rPr dirty="0"/>
              <a:t>, la </a:t>
            </a:r>
            <a:r>
              <a:rPr dirty="0" err="1"/>
              <a:t>prédation</a:t>
            </a:r>
            <a:r>
              <a:rPr dirty="0"/>
              <a:t>, la </a:t>
            </a:r>
            <a:r>
              <a:rPr dirty="0" err="1"/>
              <a:t>souffrance</a:t>
            </a:r>
            <a:r>
              <a:rPr dirty="0"/>
              <a:t>, etc. </a:t>
            </a:r>
            <a:r>
              <a:rPr i="1" dirty="0"/>
              <a:t>(« Ce que </a:t>
            </a:r>
            <a:r>
              <a:rPr i="1" dirty="0" err="1"/>
              <a:t>tu</a:t>
            </a:r>
            <a:r>
              <a:rPr i="1" dirty="0"/>
              <a:t> me dis </a:t>
            </a:r>
            <a:r>
              <a:rPr i="1" dirty="0" err="1"/>
              <a:t>m’attriste</a:t>
            </a:r>
            <a:r>
              <a:rPr i="1" dirty="0"/>
              <a:t> », « Ce que </a:t>
            </a:r>
            <a:r>
              <a:rPr i="1" dirty="0" err="1"/>
              <a:t>tu</a:t>
            </a:r>
            <a:r>
              <a:rPr i="1" dirty="0"/>
              <a:t> as </a:t>
            </a:r>
            <a:r>
              <a:rPr i="1" dirty="0" err="1"/>
              <a:t>vécu</a:t>
            </a:r>
            <a:r>
              <a:rPr i="1" dirty="0"/>
              <a:t> me </a:t>
            </a:r>
            <a:r>
              <a:rPr i="1" dirty="0" err="1"/>
              <a:t>révolte</a:t>
            </a:r>
            <a:r>
              <a:rPr i="1" dirty="0"/>
              <a:t> », « </a:t>
            </a:r>
            <a:r>
              <a:rPr i="1" dirty="0" err="1"/>
              <a:t>C’est</a:t>
            </a:r>
            <a:r>
              <a:rPr i="1" dirty="0"/>
              <a:t> </a:t>
            </a:r>
            <a:r>
              <a:rPr i="1" dirty="0" err="1"/>
              <a:t>une</a:t>
            </a:r>
            <a:r>
              <a:rPr i="1" dirty="0"/>
              <a:t> </a:t>
            </a:r>
            <a:r>
              <a:rPr i="1" dirty="0" err="1"/>
              <a:t>réalité</a:t>
            </a:r>
            <a:r>
              <a:rPr i="1" dirty="0"/>
              <a:t> </a:t>
            </a:r>
            <a:r>
              <a:rPr i="1" dirty="0" err="1"/>
              <a:t>mais</a:t>
            </a:r>
            <a:r>
              <a:rPr i="1" dirty="0"/>
              <a:t> je </a:t>
            </a:r>
            <a:r>
              <a:rPr i="1" dirty="0" err="1"/>
              <a:t>trouve</a:t>
            </a:r>
            <a:r>
              <a:rPr i="1" dirty="0"/>
              <a:t> </a:t>
            </a:r>
            <a:r>
              <a:rPr i="1" dirty="0" err="1"/>
              <a:t>cela</a:t>
            </a:r>
            <a:r>
              <a:rPr i="1" dirty="0"/>
              <a:t> </a:t>
            </a:r>
            <a:r>
              <a:rPr i="1" dirty="0" err="1"/>
              <a:t>injuste</a:t>
            </a:r>
            <a:r>
              <a:rPr i="1" dirty="0"/>
              <a:t> » « je suis </a:t>
            </a:r>
            <a:r>
              <a:rPr i="1" dirty="0" err="1"/>
              <a:t>vraiment</a:t>
            </a:r>
            <a:r>
              <a:rPr i="1" dirty="0"/>
              <a:t> </a:t>
            </a:r>
            <a:r>
              <a:rPr i="1" dirty="0" err="1"/>
              <a:t>désolée</a:t>
            </a:r>
            <a:r>
              <a:rPr i="1" dirty="0"/>
              <a:t> de </a:t>
            </a:r>
            <a:r>
              <a:rPr i="1" dirty="0" err="1"/>
              <a:t>ce</a:t>
            </a:r>
            <a:r>
              <a:rPr i="1" dirty="0"/>
              <a:t> que </a:t>
            </a:r>
            <a:r>
              <a:rPr i="1" dirty="0" err="1"/>
              <a:t>vous</a:t>
            </a:r>
            <a:r>
              <a:rPr i="1" dirty="0"/>
              <a:t> </a:t>
            </a:r>
            <a:r>
              <a:rPr i="1" dirty="0" err="1"/>
              <a:t>avez</a:t>
            </a:r>
            <a:r>
              <a:rPr i="1" dirty="0"/>
              <a:t> </a:t>
            </a:r>
            <a:r>
              <a:rPr i="1" dirty="0" err="1"/>
              <a:t>vécu</a:t>
            </a:r>
            <a:r>
              <a:rPr i="1" dirty="0"/>
              <a:t> »… ), </a:t>
            </a:r>
            <a:r>
              <a:rPr dirty="0" err="1"/>
              <a:t>partager</a:t>
            </a:r>
            <a:r>
              <a:rPr dirty="0"/>
              <a:t> </a:t>
            </a:r>
            <a:r>
              <a:rPr dirty="0" err="1"/>
              <a:t>ses</a:t>
            </a:r>
            <a:r>
              <a:rPr dirty="0"/>
              <a:t> </a:t>
            </a:r>
            <a:r>
              <a:rPr dirty="0" err="1"/>
              <a:t>éprouvés</a:t>
            </a:r>
            <a:r>
              <a:rPr dirty="0"/>
              <a:t>,  </a:t>
            </a:r>
            <a:r>
              <a:rPr dirty="0" err="1"/>
              <a:t>ses</a:t>
            </a:r>
            <a:r>
              <a:rPr dirty="0"/>
              <a:t> </a:t>
            </a:r>
            <a:r>
              <a:rPr dirty="0" err="1"/>
              <a:t>émotions</a:t>
            </a:r>
            <a:r>
              <a:rPr dirty="0"/>
              <a:t>, </a:t>
            </a:r>
            <a:r>
              <a:rPr dirty="0" err="1"/>
              <a:t>ses</a:t>
            </a:r>
            <a:r>
              <a:rPr dirty="0"/>
              <a:t> </a:t>
            </a:r>
            <a:r>
              <a:rPr dirty="0" err="1"/>
              <a:t>croyances</a:t>
            </a:r>
            <a:r>
              <a:rPr dirty="0"/>
              <a:t>, </a:t>
            </a:r>
            <a:r>
              <a:rPr dirty="0" err="1"/>
              <a:t>reconnaître</a:t>
            </a:r>
            <a:r>
              <a:rPr dirty="0"/>
              <a:t> son ignorance, son impuissance… tout </a:t>
            </a:r>
            <a:r>
              <a:rPr dirty="0" err="1"/>
              <a:t>cela</a:t>
            </a:r>
            <a:r>
              <a:rPr dirty="0"/>
              <a:t> </a:t>
            </a:r>
            <a:r>
              <a:rPr dirty="0" err="1"/>
              <a:t>permet</a:t>
            </a:r>
            <a:r>
              <a:rPr dirty="0"/>
              <a:t> de nous </a:t>
            </a:r>
            <a:r>
              <a:rPr dirty="0" err="1"/>
              <a:t>rejoindre</a:t>
            </a:r>
            <a:r>
              <a:rPr dirty="0"/>
              <a:t> dans </a:t>
            </a:r>
            <a:r>
              <a:rPr dirty="0" err="1"/>
              <a:t>une</a:t>
            </a:r>
            <a:r>
              <a:rPr dirty="0"/>
              <a:t> </a:t>
            </a:r>
            <a:r>
              <a:rPr dirty="0" err="1"/>
              <a:t>même</a:t>
            </a:r>
            <a:r>
              <a:rPr dirty="0"/>
              <a:t> </a:t>
            </a:r>
            <a:r>
              <a:rPr dirty="0" err="1"/>
              <a:t>humanité</a:t>
            </a:r>
            <a:r>
              <a:rPr dirty="0"/>
              <a:t>. </a:t>
            </a:r>
          </a:p>
          <a:p>
            <a:pPr marL="0" indent="0" algn="just" defTabSz="1005840">
              <a:spcBef>
                <a:spcPts val="1100"/>
              </a:spcBef>
              <a:buSzTx/>
              <a:buNone/>
              <a:defRPr sz="4290"/>
            </a:pPr>
            <a:endParaRPr dirty="0"/>
          </a:p>
          <a:p>
            <a:pPr marL="276112" indent="-276112" defTabSz="1005840">
              <a:spcBef>
                <a:spcPts val="1100"/>
              </a:spcBef>
              <a:defRPr sz="4290"/>
            </a:pPr>
            <a:r>
              <a:rPr b="1" dirty="0">
                <a:solidFill>
                  <a:srgbClr val="005493"/>
                </a:solidFill>
              </a:rPr>
              <a:t>On </a:t>
            </a:r>
            <a:r>
              <a:rPr b="1" dirty="0" err="1">
                <a:solidFill>
                  <a:srgbClr val="005493"/>
                </a:solidFill>
              </a:rPr>
              <a:t>peut</a:t>
            </a:r>
            <a:r>
              <a:rPr b="1" dirty="0">
                <a:solidFill>
                  <a:srgbClr val="005493"/>
                </a:solidFill>
              </a:rPr>
              <a:t> </a:t>
            </a:r>
            <a:r>
              <a:rPr b="1" dirty="0" err="1">
                <a:solidFill>
                  <a:srgbClr val="005493"/>
                </a:solidFill>
              </a:rPr>
              <a:t>parler</a:t>
            </a:r>
            <a:r>
              <a:rPr b="1" dirty="0">
                <a:solidFill>
                  <a:srgbClr val="005493"/>
                </a:solidFill>
              </a:rPr>
              <a:t> de </a:t>
            </a:r>
            <a:r>
              <a:rPr b="1" dirty="0" err="1">
                <a:solidFill>
                  <a:srgbClr val="005493"/>
                </a:solidFill>
              </a:rPr>
              <a:t>nos</a:t>
            </a:r>
            <a:r>
              <a:rPr b="1" dirty="0">
                <a:solidFill>
                  <a:srgbClr val="005493"/>
                </a:solidFill>
              </a:rPr>
              <a:t> cicatrices – jamais de </a:t>
            </a:r>
            <a:r>
              <a:rPr b="1" dirty="0" err="1">
                <a:solidFill>
                  <a:srgbClr val="005493"/>
                </a:solidFill>
              </a:rPr>
              <a:t>nos</a:t>
            </a:r>
            <a:r>
              <a:rPr b="1" dirty="0">
                <a:solidFill>
                  <a:srgbClr val="005493"/>
                </a:solidFill>
              </a:rPr>
              <a:t> </a:t>
            </a:r>
            <a:r>
              <a:rPr b="1" dirty="0" err="1">
                <a:solidFill>
                  <a:srgbClr val="005493"/>
                </a:solidFill>
              </a:rPr>
              <a:t>plaies</a:t>
            </a:r>
            <a:r>
              <a:rPr b="1" dirty="0">
                <a:solidFill>
                  <a:srgbClr val="005493"/>
                </a:solidFill>
              </a:rPr>
              <a:t> ouvertes</a:t>
            </a:r>
            <a:r>
              <a:rPr dirty="0"/>
              <a:t> (Susan </a:t>
            </a:r>
            <a:r>
              <a:rPr dirty="0" err="1"/>
              <a:t>Piver</a:t>
            </a:r>
            <a:r>
              <a:rPr dirty="0"/>
              <a:t>)</a:t>
            </a:r>
          </a:p>
        </p:txBody>
      </p:sp>
      <p:sp>
        <p:nvSpPr>
          <p:cNvPr id="371" name="Flèche"/>
          <p:cNvSpPr/>
          <p:nvPr/>
        </p:nvSpPr>
        <p:spPr>
          <a:xfrm>
            <a:off x="15824888" y="4231551"/>
            <a:ext cx="1270001" cy="498287"/>
          </a:xfrm>
          <a:prstGeom prst="rightArrow">
            <a:avLst>
              <a:gd name="adj1" fmla="val 32000"/>
              <a:gd name="adj2" fmla="val 163119"/>
            </a:avLst>
          </a:prstGeom>
          <a:solidFill>
            <a:srgbClr val="005493"/>
          </a:solidFill>
          <a:ln w="25400">
            <a:solidFill>
              <a:schemeClr val="accent1"/>
            </a:solidFill>
          </a:ln>
        </p:spPr>
        <p:txBody>
          <a:bodyPr lIns="0" tIns="0" rIns="0" bIns="0" anchor="ctr"/>
          <a:lstStyle/>
          <a:p>
            <a:pPr algn="ctr">
              <a:spcBef>
                <a:spcPts val="0"/>
              </a:spcBef>
              <a:defRPr sz="3000">
                <a:latin typeface="+mn-lt"/>
                <a:ea typeface="+mn-ea"/>
                <a:cs typeface="+mn-cs"/>
                <a:sym typeface="Helvetica Neue Medium"/>
              </a:defRPr>
            </a:pPr>
            <a:endParaRPr/>
          </a:p>
        </p:txBody>
      </p:sp>
      <p:sp>
        <p:nvSpPr>
          <p:cNvPr id="3" name="ZoneTexte 2">
            <a:extLst>
              <a:ext uri="{FF2B5EF4-FFF2-40B4-BE49-F238E27FC236}">
                <a16:creationId xmlns:a16="http://schemas.microsoft.com/office/drawing/2014/main" id="{E0B8D426-E1A9-D381-9928-E4D01F6ABC62}"/>
              </a:ext>
            </a:extLst>
          </p:cNvPr>
          <p:cNvSpPr txBox="1"/>
          <p:nvPr/>
        </p:nvSpPr>
        <p:spPr>
          <a:xfrm>
            <a:off x="12701238" y="13162002"/>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257735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QU’EST-CE QU’UN EVENEMENT TRAUMATIQUE ?"/>
          <p:cNvSpPr txBox="1">
            <a:spLocks noGrp="1"/>
          </p:cNvSpPr>
          <p:nvPr>
            <p:ph type="title"/>
          </p:nvPr>
        </p:nvSpPr>
        <p:spPr>
          <a:xfrm>
            <a:off x="1689100" y="494748"/>
            <a:ext cx="21005800" cy="2286000"/>
          </a:xfrm>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Arial Rounded MT Bold" panose="020F0704030504030204" pitchFamily="34" charset="77"/>
              </a:rPr>
              <a:t>Le positionnement en thérapie</a:t>
            </a:r>
            <a:endParaRPr dirty="0">
              <a:solidFill>
                <a:srgbClr val="F6651E"/>
              </a:solidFill>
              <a:latin typeface="Arial Rounded MT Bold" panose="020F0704030504030204" pitchFamily="34" charset="77"/>
            </a:endParaRPr>
          </a:p>
        </p:txBody>
      </p:sp>
      <p:sp>
        <p:nvSpPr>
          <p:cNvPr id="216" name="L’étymologie grecque du mot trauma signifie blessure.…"/>
          <p:cNvSpPr txBox="1">
            <a:spLocks noGrp="1"/>
          </p:cNvSpPr>
          <p:nvPr>
            <p:ph type="body" idx="1"/>
          </p:nvPr>
        </p:nvSpPr>
        <p:spPr>
          <a:prstGeom prst="rect">
            <a:avLst/>
          </a:prstGeom>
        </p:spPr>
        <p:txBody>
          <a:bodyPr>
            <a:normAutofit/>
          </a:bodyPr>
          <a:lstStyle/>
          <a:p>
            <a:pPr indent="0" defTabSz="914400">
              <a:spcBef>
                <a:spcPts val="2400"/>
              </a:spcBef>
              <a:buNone/>
              <a:defRPr sz="3200" b="0" u="sng">
                <a:solidFill>
                  <a:srgbClr val="E98960"/>
                </a:solidFill>
                <a:latin typeface="Calibri Light"/>
                <a:ea typeface="Calibri Light"/>
                <a:cs typeface="Calibri Light"/>
                <a:sym typeface="Calibri Light"/>
              </a:defRPr>
            </a:pPr>
            <a:r>
              <a:rPr lang="fr-FR" dirty="0">
                <a:solidFill>
                  <a:schemeClr val="tx1"/>
                </a:solidFill>
                <a:latin typeface="+mj-lt"/>
              </a:rPr>
              <a:t>EXPERTISE PARTAGEE</a:t>
            </a:r>
          </a:p>
          <a:p>
            <a:pPr marL="393700" lvl="1" indent="-571500"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L’</a:t>
            </a:r>
            <a:r>
              <a:rPr lang="fr-FR" dirty="0" err="1">
                <a:solidFill>
                  <a:schemeClr val="tx1"/>
                </a:solidFill>
                <a:latin typeface="+mj-lt"/>
              </a:rPr>
              <a:t>accompagnant.e</a:t>
            </a:r>
            <a:r>
              <a:rPr lang="fr-FR" dirty="0">
                <a:solidFill>
                  <a:schemeClr val="tx1"/>
                </a:solidFill>
                <a:latin typeface="+mj-lt"/>
              </a:rPr>
              <a:t> est </a:t>
            </a:r>
            <a:r>
              <a:rPr lang="fr-FR" dirty="0" err="1">
                <a:solidFill>
                  <a:schemeClr val="tx1"/>
                </a:solidFill>
                <a:latin typeface="+mj-lt"/>
              </a:rPr>
              <a:t>expert.e</a:t>
            </a:r>
            <a:r>
              <a:rPr lang="fr-FR" dirty="0">
                <a:solidFill>
                  <a:schemeClr val="tx1"/>
                </a:solidFill>
                <a:latin typeface="+mj-lt"/>
              </a:rPr>
              <a:t> en accompagnement</a:t>
            </a:r>
          </a:p>
          <a:p>
            <a:pPr marL="393700" lvl="1" indent="-571500"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La personne est experte de sa vie</a:t>
            </a:r>
          </a:p>
          <a:p>
            <a:pPr marL="0" lvl="1" indent="0" defTabSz="914400">
              <a:spcBef>
                <a:spcPts val="1200"/>
              </a:spcBef>
              <a:buSzPct val="100000"/>
              <a:buNone/>
              <a:defRPr sz="3200" b="0">
                <a:solidFill>
                  <a:srgbClr val="FFFFFF"/>
                </a:solidFill>
                <a:latin typeface="Calibri Light"/>
                <a:ea typeface="Calibri Light"/>
                <a:cs typeface="Calibri Light"/>
                <a:sym typeface="Calibri Light"/>
              </a:defRPr>
            </a:pPr>
            <a:endParaRPr lang="fr-FR" u="sng" dirty="0">
              <a:solidFill>
                <a:schemeClr val="tx1"/>
              </a:solidFill>
              <a:latin typeface="+mj-lt"/>
            </a:endParaRPr>
          </a:p>
          <a:p>
            <a:pPr marL="0" lvl="1" indent="0" defTabSz="914400">
              <a:spcBef>
                <a:spcPts val="1200"/>
              </a:spcBef>
              <a:buSzPct val="100000"/>
              <a:buNone/>
              <a:defRPr sz="3200" b="0">
                <a:solidFill>
                  <a:srgbClr val="FFFFFF"/>
                </a:solidFill>
                <a:latin typeface="Calibri Light"/>
                <a:ea typeface="Calibri Light"/>
                <a:cs typeface="Calibri Light"/>
                <a:sym typeface="Calibri Light"/>
              </a:defRPr>
            </a:pPr>
            <a:r>
              <a:rPr lang="fr-FR" dirty="0">
                <a:solidFill>
                  <a:schemeClr val="tx1"/>
                </a:solidFill>
                <a:latin typeface="+mj-lt"/>
              </a:rPr>
              <a:t>	</a:t>
            </a:r>
            <a:r>
              <a:rPr lang="fr-FR" u="sng" dirty="0">
                <a:solidFill>
                  <a:schemeClr val="tx1"/>
                </a:solidFill>
                <a:latin typeface="+mj-lt"/>
              </a:rPr>
              <a:t>L’ACCOMPAGNANT.E  EST RESPONSABLE </a:t>
            </a:r>
          </a:p>
          <a:p>
            <a:pPr marL="1028700" lvl="2"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D’un cadre sécurisant </a:t>
            </a:r>
          </a:p>
          <a:p>
            <a:pPr marL="1028700" lvl="2"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Du processus permettant un travail dans de bonnes conditions – sécurité et lien</a:t>
            </a:r>
          </a:p>
          <a:p>
            <a:pPr marL="1028700" lvl="2"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endParaRPr lang="fr-FR" dirty="0">
              <a:solidFill>
                <a:schemeClr val="tx1"/>
              </a:solidFill>
              <a:latin typeface="+mj-lt"/>
            </a:endParaRPr>
          </a:p>
          <a:p>
            <a:pPr marL="457200" lvl="2" indent="0" algn="l" defTabSz="914400">
              <a:spcBef>
                <a:spcPts val="1200"/>
              </a:spcBef>
              <a:buSzPct val="100000"/>
              <a:buNone/>
              <a:defRPr sz="3200" b="0">
                <a:solidFill>
                  <a:srgbClr val="FFFFFF"/>
                </a:solidFill>
                <a:latin typeface="Calibri Light"/>
                <a:ea typeface="Calibri Light"/>
                <a:cs typeface="Calibri Light"/>
                <a:sym typeface="Calibri Light"/>
              </a:defRPr>
            </a:pPr>
            <a:r>
              <a:rPr lang="fr-FR" u="sng" dirty="0">
                <a:solidFill>
                  <a:schemeClr val="tx1"/>
                </a:solidFill>
                <a:latin typeface="+mj-lt"/>
              </a:rPr>
              <a:t>LA PERSONNE EST RESPONSABLE</a:t>
            </a:r>
          </a:p>
          <a:p>
            <a:pPr marL="1028700" lvl="2"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Du contenu à travailler</a:t>
            </a:r>
          </a:p>
          <a:p>
            <a:pPr marL="1028700" lvl="2"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dirty="0">
                <a:solidFill>
                  <a:schemeClr val="tx1"/>
                </a:solidFill>
                <a:latin typeface="+mj-lt"/>
              </a:rPr>
              <a:t>Des changements dans sa vie</a:t>
            </a:r>
          </a:p>
        </p:txBody>
      </p:sp>
      <p:sp>
        <p:nvSpPr>
          <p:cNvPr id="3" name="ZoneTexte 2">
            <a:extLst>
              <a:ext uri="{FF2B5EF4-FFF2-40B4-BE49-F238E27FC236}">
                <a16:creationId xmlns:a16="http://schemas.microsoft.com/office/drawing/2014/main" id="{124E5C3D-1DAB-3C1E-C1C9-DB1107167056}"/>
              </a:ext>
            </a:extLst>
          </p:cNvPr>
          <p:cNvSpPr txBox="1"/>
          <p:nvPr/>
        </p:nvSpPr>
        <p:spPr>
          <a:xfrm>
            <a:off x="12579531" y="12814852"/>
            <a:ext cx="1220070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416318140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3158" y="730250"/>
            <a:ext cx="21504442" cy="1194803"/>
          </a:xfrm>
        </p:spPr>
        <p:txBody>
          <a:bodyPr>
            <a:normAutofit fontScale="90000"/>
          </a:bodyPr>
          <a:lstStyle/>
          <a:p>
            <a:r>
              <a:rPr lang="fr-FR" dirty="0">
                <a:solidFill>
                  <a:srgbClr val="F6651E"/>
                </a:solidFill>
                <a:latin typeface="Arial Rounded MT Bold" panose="020F0704030504030204" pitchFamily="34" charset="77"/>
              </a:rPr>
              <a:t>Le contenant pas à pas - </a:t>
            </a:r>
            <a:r>
              <a:rPr lang="fr-FR" dirty="0" err="1">
                <a:solidFill>
                  <a:srgbClr val="004D80"/>
                </a:solidFill>
              </a:rPr>
              <a:t>Kluft</a:t>
            </a:r>
            <a:endParaRPr lang="fr-FR" dirty="0">
              <a:solidFill>
                <a:srgbClr val="004D80"/>
              </a:solidFill>
            </a:endParaRPr>
          </a:p>
        </p:txBody>
      </p:sp>
      <p:sp>
        <p:nvSpPr>
          <p:cNvPr id="3" name="Espace réservé du texte 2"/>
          <p:cNvSpPr>
            <a:spLocks noGrp="1"/>
          </p:cNvSpPr>
          <p:nvPr>
            <p:ph type="body" idx="1"/>
          </p:nvPr>
        </p:nvSpPr>
        <p:spPr>
          <a:xfrm>
            <a:off x="893135" y="2361051"/>
            <a:ext cx="22051086" cy="10624699"/>
          </a:xfrm>
        </p:spPr>
        <p:txBody>
          <a:bodyPr>
            <a:noAutofit/>
          </a:bodyPr>
          <a:lstStyle/>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La personne choisit un contenant (= un objet qui se ferme comme boîte, conteneur de camion, coffre fort…)- Description précise du contenant (forme, taille, couleur, inscription…)</a:t>
            </a:r>
          </a:p>
          <a:p>
            <a:pPr marL="0" lvl="1" indent="0" algn="just">
              <a:buNone/>
              <a:defRPr sz="3200" b="0">
                <a:solidFill>
                  <a:srgbClr val="FFFFFF"/>
                </a:solidFill>
                <a:latin typeface="Calibri Light"/>
                <a:ea typeface="Calibri Light"/>
                <a:cs typeface="Calibri Light"/>
                <a:sym typeface="Calibri Light"/>
              </a:defRPr>
            </a:pPr>
            <a:endParaRPr lang="fr-FR" sz="8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Ouvrir mentalement le contenant </a:t>
            </a:r>
            <a:endParaRPr lang="fr-FR" sz="8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b="1" dirty="0">
                <a:solidFill>
                  <a:schemeClr val="tx1">
                    <a:lumMod val="65000"/>
                    <a:lumOff val="35000"/>
                  </a:schemeClr>
                </a:solidFill>
                <a:latin typeface="Arial" charset="0"/>
                <a:ea typeface="Arial" charset="0"/>
                <a:cs typeface="Arial" charset="0"/>
              </a:rPr>
              <a:t>Laisser glisser comme du sable ce qui a encore besoin d’attention, de soin </a:t>
            </a:r>
          </a:p>
          <a:p>
            <a:pPr marL="1028700" lvl="2" indent="-571500" algn="just">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Du passé</a:t>
            </a:r>
          </a:p>
          <a:p>
            <a:pPr marL="1028700" lvl="2" indent="-571500" algn="just">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Du présent</a:t>
            </a:r>
          </a:p>
          <a:p>
            <a:pPr marL="1028700" lvl="2" indent="-571500" algn="just">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Du futur</a:t>
            </a:r>
          </a:p>
          <a:p>
            <a:pPr marL="0" lvl="1" indent="0" algn="just">
              <a:buNone/>
              <a:defRPr sz="3200" b="0">
                <a:solidFill>
                  <a:srgbClr val="FFFFFF"/>
                </a:solidFill>
                <a:latin typeface="Calibri Light"/>
                <a:ea typeface="Calibri Light"/>
                <a:cs typeface="Calibri Light"/>
                <a:sym typeface="Calibri Light"/>
              </a:defRPr>
            </a:pPr>
            <a:endParaRPr lang="fr-FR" sz="8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Transmettre à ces choses « qu’on ne va pas les oublier mais que nous ne pouvons pas s’occuper d’elles en même temps » et « que nous y reviendrons quand le patient l’aura décidé   et au rythme de la personne</a:t>
            </a:r>
          </a:p>
          <a:p>
            <a:pPr marL="0" lvl="1" indent="0" algn="just">
              <a:buNone/>
              <a:defRPr sz="3200" b="0">
                <a:solidFill>
                  <a:srgbClr val="FFFFFF"/>
                </a:solidFill>
                <a:latin typeface="Calibri Light"/>
                <a:ea typeface="Calibri Light"/>
                <a:cs typeface="Calibri Light"/>
                <a:sym typeface="Calibri Light"/>
              </a:defRPr>
            </a:pPr>
            <a:endParaRPr lang="fr-FR" sz="9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Vérifiez si  « tout» est bien dans le contenant. Ou sinon, construire un sous-compartiment</a:t>
            </a:r>
          </a:p>
          <a:p>
            <a:pPr marL="0" lvl="1" indent="0" algn="just">
              <a:buNone/>
              <a:defRPr sz="3200" b="0">
                <a:solidFill>
                  <a:srgbClr val="FFFFFF"/>
                </a:solidFill>
                <a:latin typeface="Calibri Light"/>
                <a:ea typeface="Calibri Light"/>
                <a:cs typeface="Calibri Light"/>
                <a:sym typeface="Calibri Light"/>
              </a:defRPr>
            </a:pPr>
            <a:endParaRPr lang="fr-FR" sz="9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Fermez le contenant et le ranger dans un endroit où il pourra attendre patiemment qu’on y revienne (balise)</a:t>
            </a:r>
          </a:p>
          <a:p>
            <a:pPr marL="0" lvl="1" indent="0" algn="just">
              <a:buNone/>
              <a:defRPr sz="3200" b="0">
                <a:solidFill>
                  <a:srgbClr val="FFFFFF"/>
                </a:solidFill>
                <a:latin typeface="Calibri Light"/>
                <a:ea typeface="Calibri Light"/>
                <a:cs typeface="Calibri Light"/>
                <a:sym typeface="Calibri Light"/>
              </a:defRPr>
            </a:pPr>
            <a:endParaRPr lang="fr-FR" sz="1000" dirty="0">
              <a:solidFill>
                <a:schemeClr val="tx1">
                  <a:lumMod val="65000"/>
                  <a:lumOff val="35000"/>
                </a:schemeClr>
              </a:solidFill>
              <a:latin typeface="Arial" charset="0"/>
              <a:ea typeface="Arial" charset="0"/>
              <a:cs typeface="Arial" charset="0"/>
            </a:endParaRPr>
          </a:p>
          <a:p>
            <a:pPr marL="0" lvl="1" indent="0" algn="just">
              <a:buNone/>
              <a:defRPr sz="3200" b="0">
                <a:solidFill>
                  <a:srgbClr val="FFFFFF"/>
                </a:solidFill>
                <a:latin typeface="Calibri Light"/>
                <a:ea typeface="Calibri Light"/>
                <a:cs typeface="Calibri Light"/>
                <a:sym typeface="Calibri Light"/>
              </a:defRPr>
            </a:pPr>
            <a:r>
              <a:rPr lang="fr-FR" sz="3600" dirty="0">
                <a:solidFill>
                  <a:schemeClr val="tx1">
                    <a:lumMod val="65000"/>
                    <a:lumOff val="35000"/>
                  </a:schemeClr>
                </a:solidFill>
                <a:latin typeface="Arial" charset="0"/>
                <a:ea typeface="Arial" charset="0"/>
                <a:cs typeface="Arial" charset="0"/>
              </a:rPr>
              <a:t>Observer ce qui vient quand on la personne sait que tout est bien dans le contenant et que ça attend patiemment </a:t>
            </a:r>
          </a:p>
        </p:txBody>
      </p:sp>
      <p:pic>
        <p:nvPicPr>
          <p:cNvPr id="4" name="Image 4" descr="Image 4">
            <a:extLst>
              <a:ext uri="{FF2B5EF4-FFF2-40B4-BE49-F238E27FC236}">
                <a16:creationId xmlns:a16="http://schemas.microsoft.com/office/drawing/2014/main" id="{2CED60BB-B191-E4E6-360A-85576D7EF3F5}"/>
              </a:ext>
            </a:extLst>
          </p:cNvPr>
          <p:cNvPicPr>
            <a:picLocks noChangeAspect="1"/>
          </p:cNvPicPr>
          <p:nvPr/>
        </p:nvPicPr>
        <p:blipFill>
          <a:blip r:embed="rId2"/>
          <a:stretch>
            <a:fillRect/>
          </a:stretch>
        </p:blipFill>
        <p:spPr>
          <a:xfrm>
            <a:off x="18713302" y="3865072"/>
            <a:ext cx="3994298" cy="2992928"/>
          </a:xfrm>
          <a:prstGeom prst="rect">
            <a:avLst/>
          </a:prstGeom>
          <a:ln w="12700">
            <a:miter lim="400000"/>
          </a:ln>
        </p:spPr>
      </p:pic>
    </p:spTree>
    <p:extLst>
      <p:ext uri="{BB962C8B-B14F-4D97-AF65-F5344CB8AC3E}">
        <p14:creationId xmlns:p14="http://schemas.microsoft.com/office/powerpoint/2010/main" val="398624161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3158" y="730250"/>
            <a:ext cx="21504442" cy="1194803"/>
          </a:xfrm>
        </p:spPr>
        <p:txBody>
          <a:bodyPr>
            <a:normAutofit fontScale="90000"/>
          </a:bodyPr>
          <a:lstStyle/>
          <a:p>
            <a:r>
              <a:rPr lang="fr-FR" dirty="0">
                <a:solidFill>
                  <a:srgbClr val="F6651E"/>
                </a:solidFill>
                <a:latin typeface="Arial Rounded MT Bold" panose="020F0704030504030204" pitchFamily="34" charset="77"/>
              </a:rPr>
              <a:t>L’état sûr, le lieu de sécurité, l’activité sûre </a:t>
            </a:r>
            <a:endParaRPr lang="fr-FR" dirty="0">
              <a:solidFill>
                <a:srgbClr val="004D80"/>
              </a:solidFill>
            </a:endParaRPr>
          </a:p>
        </p:txBody>
      </p:sp>
      <p:sp>
        <p:nvSpPr>
          <p:cNvPr id="3" name="Espace réservé du texte 2"/>
          <p:cNvSpPr>
            <a:spLocks noGrp="1"/>
          </p:cNvSpPr>
          <p:nvPr>
            <p:ph type="body" idx="1"/>
          </p:nvPr>
        </p:nvSpPr>
        <p:spPr>
          <a:xfrm>
            <a:off x="1203158" y="2743199"/>
            <a:ext cx="21504442" cy="10491537"/>
          </a:xfrm>
        </p:spPr>
        <p:txBody>
          <a:bodyPr>
            <a:noAutofit/>
          </a:bodyPr>
          <a:lstStyle/>
          <a:p>
            <a:pPr marL="0" lvl="1" indent="0" algn="just" defTabSz="1828800">
              <a:buSzPct val="100000"/>
              <a:buNone/>
              <a:defRPr sz="3200" b="0">
                <a:solidFill>
                  <a:srgbClr val="FFFFFF"/>
                </a:solidFill>
                <a:latin typeface="Calibri Light"/>
                <a:ea typeface="Calibri Light"/>
                <a:cs typeface="Calibri Light"/>
                <a:sym typeface="Calibri Light"/>
              </a:defRPr>
            </a:pPr>
            <a:r>
              <a:rPr lang="fr-FR" dirty="0">
                <a:solidFill>
                  <a:schemeClr val="tx1"/>
                </a:solidFill>
              </a:rPr>
              <a:t>Choisir un endroit réel / connu, ou imaginaire : qui représente pour vous la sécurité ou le bien être</a:t>
            </a:r>
          </a:p>
          <a:p>
            <a:pPr marL="0" lvl="1" indent="0" algn="just" defTabSz="1828800">
              <a:buSzPct val="100000"/>
              <a:buNone/>
              <a:defRPr sz="3200" b="0">
                <a:solidFill>
                  <a:srgbClr val="FFFFFF"/>
                </a:solidFill>
                <a:latin typeface="Calibri Light"/>
                <a:ea typeface="Calibri Light"/>
                <a:cs typeface="Calibri Light"/>
                <a:sym typeface="Calibri Light"/>
              </a:defRPr>
            </a:pPr>
            <a:r>
              <a:rPr lang="fr-FR" dirty="0">
                <a:solidFill>
                  <a:schemeClr val="tx1"/>
                </a:solidFill>
              </a:rPr>
              <a:t>Attention : doit être exclusivement positif (pas de mauvais souvenir…)</a:t>
            </a:r>
          </a:p>
          <a:p>
            <a:pPr marL="0" lvl="1" indent="0" algn="just" defTabSz="1828800">
              <a:buSzPct val="100000"/>
              <a:buNone/>
              <a:defRPr sz="3200" b="0">
                <a:solidFill>
                  <a:srgbClr val="FFFFFF"/>
                </a:solidFill>
                <a:latin typeface="Calibri Light"/>
                <a:ea typeface="Calibri Light"/>
                <a:cs typeface="Calibri Light"/>
                <a:sym typeface="Calibri Light"/>
              </a:defRPr>
            </a:pPr>
            <a:endParaRPr lang="fr-FR" dirty="0">
              <a:solidFill>
                <a:schemeClr val="tx1"/>
              </a:solidFill>
            </a:endParaRP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r>
              <a:rPr lang="fr-FR" dirty="0">
                <a:solidFill>
                  <a:schemeClr val="tx1"/>
                </a:solidFill>
              </a:rPr>
              <a:t>Décrivez avec le maximum de détails ce que vous y voyez (couleurs, paysages, textures…) </a:t>
            </a:r>
          </a:p>
          <a:p>
            <a:pPr marL="359999" lvl="1" indent="-359999" algn="just" defTabSz="1828800">
              <a:buSzPct val="100000"/>
              <a:buChar char="▪"/>
              <a:defRPr sz="3200" b="0">
                <a:solidFill>
                  <a:srgbClr val="FFFFFF"/>
                </a:solidFill>
                <a:latin typeface="Calibri Light"/>
                <a:ea typeface="Calibri Light"/>
                <a:cs typeface="Calibri Light"/>
                <a:sym typeface="Calibri Light"/>
              </a:defRPr>
            </a:pPr>
            <a:endParaRPr lang="fr-FR" dirty="0">
              <a:solidFill>
                <a:schemeClr val="tx1"/>
              </a:solidFill>
            </a:endParaRP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r>
              <a:rPr lang="fr-FR" dirty="0">
                <a:solidFill>
                  <a:schemeClr val="tx1"/>
                </a:solidFill>
              </a:rPr>
              <a:t>Décrivez des sons plaisants et agréables que vous pouvez entendre  </a:t>
            </a:r>
          </a:p>
          <a:p>
            <a:pPr marL="359999" lvl="1" indent="-359999" algn="just" defTabSz="1828800">
              <a:buSzPct val="100000"/>
              <a:buChar char="▪"/>
              <a:defRPr sz="3200" b="0">
                <a:solidFill>
                  <a:srgbClr val="FFFFFF"/>
                </a:solidFill>
                <a:latin typeface="Calibri Light"/>
                <a:ea typeface="Calibri Light"/>
                <a:cs typeface="Calibri Light"/>
                <a:sym typeface="Calibri Light"/>
              </a:defRPr>
            </a:pPr>
            <a:endParaRPr lang="fr-FR" dirty="0">
              <a:solidFill>
                <a:schemeClr val="tx1"/>
              </a:solidFill>
            </a:endParaRP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r>
              <a:rPr lang="fr-FR" dirty="0">
                <a:solidFill>
                  <a:schemeClr val="tx1"/>
                </a:solidFill>
              </a:rPr>
              <a:t>Décrivez les sensations corporelles agréables que vous pouvez sentir </a:t>
            </a:r>
          </a:p>
          <a:p>
            <a:pPr lvl="1" indent="0" algn="just" defTabSz="1828800">
              <a:defRPr sz="3200" b="0">
                <a:solidFill>
                  <a:srgbClr val="FFFFFF"/>
                </a:solidFill>
                <a:latin typeface="Calibri Light"/>
                <a:ea typeface="Calibri Light"/>
                <a:cs typeface="Calibri Light"/>
                <a:sym typeface="Calibri Light"/>
              </a:defRPr>
            </a:pPr>
            <a:endParaRPr lang="fr-FR" dirty="0">
              <a:solidFill>
                <a:schemeClr val="tx1"/>
              </a:solidFill>
            </a:endParaRP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r>
              <a:rPr lang="fr-FR" dirty="0">
                <a:solidFill>
                  <a:schemeClr val="tx1"/>
                </a:solidFill>
              </a:rPr>
              <a:t>Généralisez la sensation corporelle agréable au corps tout entier</a:t>
            </a: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endParaRPr lang="fr-FR" dirty="0">
              <a:solidFill>
                <a:schemeClr val="tx1"/>
              </a:solidFill>
            </a:endParaRPr>
          </a:p>
          <a:p>
            <a:pPr marL="571500" lvl="1" indent="-571500" algn="just" defTabSz="1828800">
              <a:buSzPct val="100000"/>
              <a:buChar char="✓"/>
              <a:defRPr sz="3200" b="0">
                <a:solidFill>
                  <a:srgbClr val="FFFFFF"/>
                </a:solidFill>
                <a:latin typeface="Calibri Light"/>
                <a:ea typeface="Calibri Light"/>
                <a:cs typeface="Calibri Light"/>
                <a:sym typeface="Calibri Light"/>
              </a:defRPr>
            </a:pPr>
            <a:r>
              <a:rPr lang="fr-FR" dirty="0">
                <a:solidFill>
                  <a:schemeClr val="tx1"/>
                </a:solidFill>
              </a:rPr>
              <a:t>Faites la synthèse: l’image, les sons, les senteurs, les sensations corporelles et ajoutez un mot-clé ou une ancre corporelle</a:t>
            </a:r>
          </a:p>
          <a:p>
            <a:pPr marL="0" lvl="1" indent="0" algn="just" defTabSz="1828800">
              <a:buSzPct val="100000"/>
              <a:buNone/>
              <a:defRPr sz="3200" b="0">
                <a:solidFill>
                  <a:srgbClr val="FFFFFF"/>
                </a:solidFill>
                <a:latin typeface="Calibri Light"/>
                <a:ea typeface="Calibri Light"/>
                <a:cs typeface="Calibri Light"/>
                <a:sym typeface="Calibri Light"/>
              </a:defRPr>
            </a:pPr>
            <a:endParaRPr lang="fr-FR" dirty="0">
              <a:solidFill>
                <a:schemeClr val="tx1"/>
              </a:solidFill>
            </a:endParaRPr>
          </a:p>
          <a:p>
            <a:pPr marL="0" lvl="1" indent="0" algn="just" defTabSz="1828800">
              <a:buSzPct val="100000"/>
              <a:buNone/>
              <a:defRPr sz="3200" b="0">
                <a:solidFill>
                  <a:srgbClr val="FFFFFF"/>
                </a:solidFill>
                <a:latin typeface="Calibri Light"/>
                <a:ea typeface="Calibri Light"/>
                <a:cs typeface="Calibri Light"/>
                <a:sym typeface="Calibri Light"/>
              </a:defRPr>
            </a:pPr>
            <a:endParaRPr lang="fr-FR" dirty="0">
              <a:solidFill>
                <a:schemeClr val="tx1"/>
              </a:solidFill>
            </a:endParaRPr>
          </a:p>
          <a:p>
            <a:pPr marL="359999" lvl="1" indent="-359999" algn="just" defTabSz="1828800">
              <a:buSzPct val="100000"/>
              <a:buChar char="▪"/>
              <a:defRPr sz="3200" b="0">
                <a:solidFill>
                  <a:srgbClr val="FFFFFF"/>
                </a:solidFill>
                <a:latin typeface="Calibri Light"/>
                <a:ea typeface="Calibri Light"/>
                <a:cs typeface="Calibri Light"/>
                <a:sym typeface="Calibri Light"/>
              </a:defRPr>
            </a:pPr>
            <a:endParaRPr lang="fr-FR" dirty="0">
              <a:solidFill>
                <a:schemeClr val="tx1"/>
              </a:solidFill>
            </a:endParaRPr>
          </a:p>
          <a:p>
            <a:pPr marL="0" lvl="1" indent="0" algn="just">
              <a:buNone/>
              <a:defRPr sz="3200" b="0">
                <a:solidFill>
                  <a:srgbClr val="FFFFFF"/>
                </a:solidFill>
                <a:latin typeface="Calibri Light"/>
                <a:ea typeface="Calibri Light"/>
                <a:cs typeface="Calibri Light"/>
                <a:sym typeface="Calibri Light"/>
              </a:defRPr>
            </a:pPr>
            <a:endParaRPr lang="fr-FR" sz="3600" dirty="0">
              <a:solidFill>
                <a:schemeClr val="tx1"/>
              </a:solidFill>
              <a:latin typeface="Arial" charset="0"/>
              <a:ea typeface="Arial" charset="0"/>
              <a:cs typeface="Arial" charset="0"/>
            </a:endParaRPr>
          </a:p>
        </p:txBody>
      </p:sp>
      <p:pic>
        <p:nvPicPr>
          <p:cNvPr id="5" name="Image 1" descr="Image 1">
            <a:extLst>
              <a:ext uri="{FF2B5EF4-FFF2-40B4-BE49-F238E27FC236}">
                <a16:creationId xmlns:a16="http://schemas.microsoft.com/office/drawing/2014/main" id="{7A390EBC-CFEB-8130-E89F-B091DA732633}"/>
              </a:ext>
            </a:extLst>
          </p:cNvPr>
          <p:cNvPicPr>
            <a:picLocks noChangeAspect="1"/>
          </p:cNvPicPr>
          <p:nvPr/>
        </p:nvPicPr>
        <p:blipFill>
          <a:blip r:embed="rId2"/>
          <a:stretch>
            <a:fillRect/>
          </a:stretch>
        </p:blipFill>
        <p:spPr>
          <a:xfrm>
            <a:off x="17856103" y="5156790"/>
            <a:ext cx="5053515" cy="3402419"/>
          </a:xfrm>
          <a:prstGeom prst="rect">
            <a:avLst/>
          </a:prstGeom>
          <a:ln w="12700">
            <a:miter lim="400000"/>
          </a:ln>
        </p:spPr>
      </p:pic>
    </p:spTree>
    <p:extLst>
      <p:ext uri="{BB962C8B-B14F-4D97-AF65-F5344CB8AC3E}">
        <p14:creationId xmlns:p14="http://schemas.microsoft.com/office/powerpoint/2010/main" val="426506064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F12CC-B33D-4CDD-AA3F-38BE8C8BC2C1}"/>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4D497B80-6764-8DEF-2BBB-80EDA1AECD94}"/>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2AC1EC97-00C1-F80D-7EC2-918335E6A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570" y="1031795"/>
            <a:ext cx="16489630" cy="11652409"/>
          </a:xfrm>
          <a:prstGeom prst="rect">
            <a:avLst/>
          </a:prstGeom>
        </p:spPr>
      </p:pic>
    </p:spTree>
    <p:extLst>
      <p:ext uri="{BB962C8B-B14F-4D97-AF65-F5344CB8AC3E}">
        <p14:creationId xmlns:p14="http://schemas.microsoft.com/office/powerpoint/2010/main" val="99726007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LTRAITANCES CHRONIQUES NEGLIGENCES GRAVES"/>
          <p:cNvSpPr txBox="1">
            <a:spLocks noGrp="1"/>
          </p:cNvSpPr>
          <p:nvPr>
            <p:ph type="title"/>
          </p:nvPr>
        </p:nvSpPr>
        <p:spPr>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mj-lt"/>
              </a:rPr>
              <a:t>Les chiffres</a:t>
            </a:r>
            <a:endParaRPr dirty="0">
              <a:solidFill>
                <a:srgbClr val="F6651E"/>
              </a:solidFill>
              <a:latin typeface="+mj-lt"/>
            </a:endParaRPr>
          </a:p>
        </p:txBody>
      </p:sp>
      <p:sp>
        <p:nvSpPr>
          <p:cNvPr id="308" name="Lourdes conséquences sur le développement de l’enfant au niveau affectif, cognitif et psychosocial.…"/>
          <p:cNvSpPr txBox="1">
            <a:spLocks noGrp="1"/>
          </p:cNvSpPr>
          <p:nvPr>
            <p:ph type="body" idx="1"/>
          </p:nvPr>
        </p:nvSpPr>
        <p:spPr>
          <a:prstGeom prst="rect">
            <a:avLst/>
          </a:prstGeom>
        </p:spPr>
        <p:txBody>
          <a:bodyPr>
            <a:noAutofit/>
          </a:bodyPr>
          <a:lstStyle/>
          <a:p>
            <a:pPr marL="0" indent="0">
              <a:spcBef>
                <a:spcPts val="0"/>
              </a:spcBef>
              <a:buNone/>
            </a:pPr>
            <a:r>
              <a:rPr lang="fr-FR" sz="3600" b="1" dirty="0"/>
              <a:t>🇫🇷 En France</a:t>
            </a:r>
          </a:p>
          <a:p>
            <a:pPr marL="0" indent="0">
              <a:spcBef>
                <a:spcPts val="0"/>
              </a:spcBef>
              <a:buNone/>
            </a:pPr>
            <a:r>
              <a:rPr lang="fr-FR" sz="3600" b="1" dirty="0"/>
              <a:t>Violences conjugales</a:t>
            </a:r>
            <a:r>
              <a:rPr lang="fr-FR" sz="3600" dirty="0"/>
              <a:t> </a:t>
            </a:r>
          </a:p>
          <a:p>
            <a:pPr marL="1028700" lvl="1" indent="-571500">
              <a:spcBef>
                <a:spcPts val="0"/>
              </a:spcBef>
            </a:pPr>
            <a:r>
              <a:rPr lang="fr-FR" sz="3600" dirty="0"/>
              <a:t>1 homme sur </a:t>
            </a:r>
            <a:r>
              <a:rPr lang="fr-FR" sz="3600" b="1" dirty="0"/>
              <a:t>20</a:t>
            </a:r>
            <a:r>
              <a:rPr lang="fr-FR" sz="3600" dirty="0"/>
              <a:t> est victime de violences conjugales.</a:t>
            </a:r>
          </a:p>
          <a:p>
            <a:pPr marL="1028700" lvl="1" indent="-571500">
              <a:spcBef>
                <a:spcPts val="0"/>
              </a:spcBef>
            </a:pPr>
            <a:r>
              <a:rPr lang="fr-FR" sz="3600" dirty="0"/>
              <a:t>1 femme sur </a:t>
            </a:r>
            <a:r>
              <a:rPr lang="fr-FR" sz="3600" b="1" dirty="0"/>
              <a:t>10</a:t>
            </a:r>
            <a:r>
              <a:rPr lang="fr-FR" sz="3600" dirty="0"/>
              <a:t> est victime de violences conjugales.</a:t>
            </a:r>
          </a:p>
          <a:p>
            <a:pPr marL="457200" lvl="1" indent="0">
              <a:spcBef>
                <a:spcPts val="0"/>
              </a:spcBef>
              <a:buNone/>
            </a:pPr>
            <a:endParaRPr lang="fr-FR" sz="3600" dirty="0"/>
          </a:p>
          <a:p>
            <a:pPr marL="0" indent="0">
              <a:spcBef>
                <a:spcPts val="0"/>
              </a:spcBef>
              <a:buNone/>
            </a:pPr>
            <a:r>
              <a:rPr lang="fr-FR" sz="3600" b="1" dirty="0"/>
              <a:t>Féminicides / homicides au sein du couple</a:t>
            </a:r>
            <a:r>
              <a:rPr lang="fr-FR" sz="3600" dirty="0"/>
              <a:t> :</a:t>
            </a:r>
          </a:p>
          <a:p>
            <a:pPr marL="1028700" lvl="1" indent="-571500">
              <a:spcBef>
                <a:spcPts val="0"/>
              </a:spcBef>
            </a:pPr>
            <a:r>
              <a:rPr lang="fr-FR" sz="3600" dirty="0"/>
              <a:t>1 femme sur </a:t>
            </a:r>
            <a:r>
              <a:rPr lang="fr-FR" sz="3600" b="1" dirty="0"/>
              <a:t>650 000</a:t>
            </a:r>
            <a:r>
              <a:rPr lang="fr-FR" sz="3600" dirty="0"/>
              <a:t> est tuée par son partenaire chaque année.</a:t>
            </a:r>
          </a:p>
          <a:p>
            <a:pPr marL="1028700" lvl="1" indent="-571500">
              <a:spcBef>
                <a:spcPts val="0"/>
              </a:spcBef>
            </a:pPr>
            <a:r>
              <a:rPr lang="fr-FR" sz="3600" dirty="0"/>
              <a:t>1 homme sur </a:t>
            </a:r>
            <a:r>
              <a:rPr lang="fr-FR" sz="3600" b="1" dirty="0"/>
              <a:t>2 000 000</a:t>
            </a:r>
            <a:r>
              <a:rPr lang="fr-FR" sz="3600" dirty="0"/>
              <a:t> est tué par sa partenaire chaque année.</a:t>
            </a:r>
          </a:p>
          <a:p>
            <a:pPr marL="457200" lvl="1" indent="0">
              <a:spcBef>
                <a:spcPts val="0"/>
              </a:spcBef>
              <a:buNone/>
            </a:pPr>
            <a:endParaRPr lang="fr-FR" sz="3600" dirty="0"/>
          </a:p>
          <a:p>
            <a:pPr marL="0" indent="0">
              <a:spcBef>
                <a:spcPts val="0"/>
              </a:spcBef>
              <a:buNone/>
            </a:pPr>
            <a:r>
              <a:rPr lang="fr-FR" sz="3600" b="1" dirty="0"/>
              <a:t>Violences sexuelles</a:t>
            </a:r>
            <a:r>
              <a:rPr lang="fr-FR" sz="3600" dirty="0"/>
              <a:t> :</a:t>
            </a:r>
          </a:p>
          <a:p>
            <a:pPr marL="1028700" lvl="1" indent="-571500">
              <a:spcBef>
                <a:spcPts val="0"/>
              </a:spcBef>
            </a:pPr>
            <a:r>
              <a:rPr lang="fr-FR" sz="3600" dirty="0"/>
              <a:t>1 femme sur </a:t>
            </a:r>
            <a:r>
              <a:rPr lang="fr-FR" sz="3600" b="1" dirty="0"/>
              <a:t>7</a:t>
            </a:r>
            <a:r>
              <a:rPr lang="fr-FR" sz="3600" dirty="0"/>
              <a:t> a subi une agression sexuelle au cours de sa vie.</a:t>
            </a:r>
          </a:p>
          <a:p>
            <a:pPr marL="1028700" lvl="1" indent="-571500">
              <a:spcBef>
                <a:spcPts val="0"/>
              </a:spcBef>
            </a:pPr>
            <a:r>
              <a:rPr lang="fr-FR" sz="3600" dirty="0"/>
              <a:t>1 homme sur </a:t>
            </a:r>
            <a:r>
              <a:rPr lang="fr-FR" sz="3600" b="1" dirty="0"/>
              <a:t>25</a:t>
            </a:r>
            <a:r>
              <a:rPr lang="fr-FR" sz="3600" dirty="0"/>
              <a:t> a subi une agression sexuelle au cours de sa vie.</a:t>
            </a:r>
          </a:p>
          <a:p>
            <a:pPr marL="1028700" lvl="1" indent="-571500">
              <a:spcBef>
                <a:spcPts val="0"/>
              </a:spcBef>
            </a:pPr>
            <a:endParaRPr lang="fr-FR" sz="3600" dirty="0"/>
          </a:p>
          <a:p>
            <a:pPr marL="0" indent="0">
              <a:spcBef>
                <a:spcPts val="0"/>
              </a:spcBef>
              <a:buNone/>
            </a:pPr>
            <a:r>
              <a:rPr lang="fr-FR" sz="3600" b="1" dirty="0"/>
              <a:t>Violences physiques hors couple</a:t>
            </a:r>
            <a:r>
              <a:rPr lang="fr-FR" sz="3600" dirty="0"/>
              <a:t> :</a:t>
            </a:r>
          </a:p>
          <a:p>
            <a:pPr marL="457200" lvl="1" indent="0">
              <a:spcBef>
                <a:spcPts val="0"/>
              </a:spcBef>
              <a:buNone/>
            </a:pPr>
            <a:r>
              <a:rPr lang="fr-FR" sz="3600" dirty="0"/>
              <a:t>1 femme sur </a:t>
            </a:r>
            <a:r>
              <a:rPr lang="fr-FR" sz="3600" b="1" dirty="0"/>
              <a:t>5</a:t>
            </a:r>
            <a:r>
              <a:rPr lang="fr-FR" sz="3600" dirty="0"/>
              <a:t> subit des violences physiques au moins une fois dans sa vie.</a:t>
            </a:r>
          </a:p>
          <a:p>
            <a:pPr marL="457200" lvl="1" indent="0">
              <a:spcBef>
                <a:spcPts val="0"/>
              </a:spcBef>
              <a:buNone/>
            </a:pPr>
            <a:r>
              <a:rPr lang="fr-FR" sz="3600" dirty="0"/>
              <a:t>1 homme sur </a:t>
            </a:r>
            <a:r>
              <a:rPr lang="fr-FR" sz="3600" b="1" dirty="0"/>
              <a:t>4</a:t>
            </a:r>
            <a:r>
              <a:rPr lang="fr-FR" sz="3600" dirty="0"/>
              <a:t> subit des violences physiques au moins une fois dans sa vie.</a:t>
            </a:r>
          </a:p>
          <a:p>
            <a:pPr marL="0" indent="0">
              <a:spcBef>
                <a:spcPts val="0"/>
              </a:spcBef>
              <a:buNone/>
            </a:pPr>
            <a:endParaRPr lang="fr-FR" sz="3600" dirty="0">
              <a:effectLst/>
            </a:endParaRPr>
          </a:p>
        </p:txBody>
      </p:sp>
      <p:pic>
        <p:nvPicPr>
          <p:cNvPr id="3" name="Image 2">
            <a:extLst>
              <a:ext uri="{FF2B5EF4-FFF2-40B4-BE49-F238E27FC236}">
                <a16:creationId xmlns:a16="http://schemas.microsoft.com/office/drawing/2014/main" id="{ECAFAD63-A816-434D-B504-26805B61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341" y="535709"/>
            <a:ext cx="2654300" cy="1752600"/>
          </a:xfrm>
          <a:prstGeom prst="rect">
            <a:avLst/>
          </a:prstGeom>
        </p:spPr>
      </p:pic>
    </p:spTree>
    <p:extLst>
      <p:ext uri="{BB962C8B-B14F-4D97-AF65-F5344CB8AC3E}">
        <p14:creationId xmlns:p14="http://schemas.microsoft.com/office/powerpoint/2010/main" val="245287178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LTRAITANCES CHRONIQUES NEGLIGENCES GRAVES"/>
          <p:cNvSpPr txBox="1">
            <a:spLocks noGrp="1"/>
          </p:cNvSpPr>
          <p:nvPr>
            <p:ph type="title"/>
          </p:nvPr>
        </p:nvSpPr>
        <p:spPr>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mj-lt"/>
              </a:rPr>
              <a:t>Sur les enfants</a:t>
            </a:r>
            <a:endParaRPr dirty="0">
              <a:solidFill>
                <a:srgbClr val="F6651E"/>
              </a:solidFill>
              <a:latin typeface="+mj-lt"/>
            </a:endParaRPr>
          </a:p>
        </p:txBody>
      </p:sp>
      <p:sp>
        <p:nvSpPr>
          <p:cNvPr id="308" name="Lourdes conséquences sur le développement de l’enfant au niveau affectif, cognitif et psychosocial.…"/>
          <p:cNvSpPr txBox="1">
            <a:spLocks noGrp="1"/>
          </p:cNvSpPr>
          <p:nvPr>
            <p:ph type="body" idx="1"/>
          </p:nvPr>
        </p:nvSpPr>
        <p:spPr>
          <a:prstGeom prst="rect">
            <a:avLst/>
          </a:prstGeom>
        </p:spPr>
        <p:txBody>
          <a:bodyPr>
            <a:normAutofit lnSpcReduction="10000"/>
          </a:bodyPr>
          <a:lstStyle/>
          <a:p>
            <a:r>
              <a:rPr lang="fr-FR" dirty="0">
                <a:effectLst/>
              </a:rPr>
              <a:t>1 enfant sur 10 est victime de harcèlement, de maltraitance ou de violences.</a:t>
            </a:r>
          </a:p>
          <a:p>
            <a:r>
              <a:rPr lang="fr-FR" dirty="0">
                <a:effectLst/>
              </a:rPr>
              <a:t> 80 % des violences se passent dans les familles.</a:t>
            </a:r>
          </a:p>
          <a:p>
            <a:r>
              <a:rPr lang="fr-FR" dirty="0">
                <a:effectLst/>
              </a:rPr>
              <a:t>Seul 1 enfant sur 10 révèle les violences qu’il a subies.</a:t>
            </a:r>
          </a:p>
          <a:p>
            <a:r>
              <a:rPr lang="fr-FR" dirty="0">
                <a:effectLst/>
              </a:rPr>
              <a:t>1 fille sur 5 et 1 garçon sur 13 affirment avoir été victimes de violences sexuelles durant leur enfance. Parmi eux, 1 enfant sur 2 est victime d’inceste avant l’âge de 10 ans.</a:t>
            </a:r>
          </a:p>
          <a:p>
            <a:r>
              <a:rPr lang="fr-FR" dirty="0">
                <a:effectLst/>
              </a:rPr>
              <a:t>Les enfants porteurs de handicaps sont 4 fois plus à risque d’être victimes de violences que les autres enfants.</a:t>
            </a:r>
          </a:p>
        </p:txBody>
      </p:sp>
      <p:pic>
        <p:nvPicPr>
          <p:cNvPr id="3" name="Image 2">
            <a:extLst>
              <a:ext uri="{FF2B5EF4-FFF2-40B4-BE49-F238E27FC236}">
                <a16:creationId xmlns:a16="http://schemas.microsoft.com/office/drawing/2014/main" id="{ECAFAD63-A816-434D-B504-26805B61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341" y="535709"/>
            <a:ext cx="2654300" cy="1752600"/>
          </a:xfrm>
          <a:prstGeom prst="rect">
            <a:avLst/>
          </a:prstGeom>
        </p:spPr>
      </p:pic>
    </p:spTree>
    <p:extLst>
      <p:ext uri="{BB962C8B-B14F-4D97-AF65-F5344CB8AC3E}">
        <p14:creationId xmlns:p14="http://schemas.microsoft.com/office/powerpoint/2010/main" val="244547725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5" descr="Image 5"/>
          <p:cNvPicPr>
            <a:picLocks noChangeAspect="1"/>
          </p:cNvPicPr>
          <p:nvPr/>
        </p:nvPicPr>
        <p:blipFill>
          <a:blip r:embed="rId2"/>
          <a:stretch>
            <a:fillRect/>
          </a:stretch>
        </p:blipFill>
        <p:spPr>
          <a:xfrm>
            <a:off x="304800" y="209188"/>
            <a:ext cx="15475338" cy="8257310"/>
          </a:xfrm>
          <a:prstGeom prst="rect">
            <a:avLst/>
          </a:prstGeom>
          <a:ln w="12700">
            <a:miter lim="400000"/>
          </a:ln>
        </p:spPr>
      </p:pic>
      <p:sp>
        <p:nvSpPr>
          <p:cNvPr id="297" name="ZoneTexte 6"/>
          <p:cNvSpPr txBox="1"/>
          <p:nvPr/>
        </p:nvSpPr>
        <p:spPr>
          <a:xfrm>
            <a:off x="396239" y="8951817"/>
            <a:ext cx="2068807" cy="640776"/>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600" b="0">
                <a:latin typeface="Calibri"/>
                <a:ea typeface="Calibri"/>
                <a:cs typeface="Calibri"/>
                <a:sym typeface="Calibri"/>
              </a:defRPr>
            </a:lvl1pPr>
          </a:lstStyle>
          <a:p>
            <a:r>
              <a:t>Faire peur</a:t>
            </a:r>
          </a:p>
        </p:txBody>
      </p:sp>
      <p:sp>
        <p:nvSpPr>
          <p:cNvPr id="298" name="ZoneTexte 7"/>
          <p:cNvSpPr txBox="1"/>
          <p:nvPr/>
        </p:nvSpPr>
        <p:spPr>
          <a:xfrm>
            <a:off x="1194543" y="9568818"/>
            <a:ext cx="9012978" cy="640775"/>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600" b="0">
                <a:latin typeface="Calibri"/>
                <a:ea typeface="Calibri"/>
                <a:cs typeface="Calibri"/>
                <a:sym typeface="Calibri"/>
              </a:defRPr>
            </a:lvl1pPr>
          </a:lstStyle>
          <a:p>
            <a:r>
              <a:t>Menacer de tuer, d’abandonner de faire mal, … </a:t>
            </a:r>
          </a:p>
        </p:txBody>
      </p:sp>
      <p:sp>
        <p:nvSpPr>
          <p:cNvPr id="299" name="ZoneTexte 8"/>
          <p:cNvSpPr txBox="1"/>
          <p:nvPr/>
        </p:nvSpPr>
        <p:spPr>
          <a:xfrm>
            <a:off x="2069403" y="10175802"/>
            <a:ext cx="11173962" cy="640775"/>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600" b="0">
                <a:latin typeface="Calibri"/>
                <a:ea typeface="Calibri"/>
                <a:cs typeface="Calibri"/>
                <a:sym typeface="Calibri"/>
              </a:defRPr>
            </a:lvl1pPr>
          </a:lstStyle>
          <a:p>
            <a:r>
              <a:t>Faire du mal à l’enfant ou à un proche de l’enfant devant lui</a:t>
            </a:r>
          </a:p>
        </p:txBody>
      </p:sp>
      <p:sp>
        <p:nvSpPr>
          <p:cNvPr id="300" name="ZoneTexte 9"/>
          <p:cNvSpPr txBox="1"/>
          <p:nvPr/>
        </p:nvSpPr>
        <p:spPr>
          <a:xfrm>
            <a:off x="16411981" y="209187"/>
            <a:ext cx="4065112" cy="5293441"/>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p>
            <a:pPr algn="l" defTabSz="914400">
              <a:defRPr sz="4800">
                <a:latin typeface="Calibri"/>
                <a:ea typeface="Calibri"/>
                <a:cs typeface="Calibri"/>
                <a:sym typeface="Calibri"/>
              </a:defRPr>
            </a:pPr>
            <a:r>
              <a:t>verbales</a:t>
            </a:r>
          </a:p>
          <a:p>
            <a:pPr algn="l" defTabSz="914400">
              <a:defRPr sz="4800">
                <a:latin typeface="Calibri"/>
                <a:ea typeface="Calibri"/>
                <a:cs typeface="Calibri"/>
                <a:sym typeface="Calibri"/>
              </a:defRPr>
            </a:pPr>
            <a:endParaRPr/>
          </a:p>
          <a:p>
            <a:pPr algn="l" defTabSz="914400">
              <a:defRPr sz="4800">
                <a:latin typeface="Calibri"/>
                <a:ea typeface="Calibri"/>
                <a:cs typeface="Calibri"/>
                <a:sym typeface="Calibri"/>
              </a:defRPr>
            </a:pPr>
            <a:r>
              <a:t>physiques</a:t>
            </a:r>
          </a:p>
          <a:p>
            <a:pPr algn="l" defTabSz="914400">
              <a:defRPr sz="4800">
                <a:latin typeface="Calibri"/>
                <a:ea typeface="Calibri"/>
                <a:cs typeface="Calibri"/>
                <a:sym typeface="Calibri"/>
              </a:defRPr>
            </a:pPr>
            <a:endParaRPr/>
          </a:p>
          <a:p>
            <a:pPr algn="l" defTabSz="914400">
              <a:defRPr sz="4800">
                <a:latin typeface="Calibri"/>
                <a:ea typeface="Calibri"/>
                <a:cs typeface="Calibri"/>
                <a:sym typeface="Calibri"/>
              </a:defRPr>
            </a:pPr>
            <a:r>
              <a:t>psychologiques</a:t>
            </a:r>
          </a:p>
          <a:p>
            <a:pPr algn="l" defTabSz="914400">
              <a:defRPr sz="4800">
                <a:latin typeface="Calibri"/>
                <a:ea typeface="Calibri"/>
                <a:cs typeface="Calibri"/>
                <a:sym typeface="Calibri"/>
              </a:defRPr>
            </a:pPr>
            <a:endParaRPr/>
          </a:p>
          <a:p>
            <a:pPr algn="l" defTabSz="914400">
              <a:defRPr sz="4800">
                <a:latin typeface="Calibri"/>
                <a:ea typeface="Calibri"/>
                <a:cs typeface="Calibri"/>
                <a:sym typeface="Calibri"/>
              </a:defRPr>
            </a:pPr>
            <a:r>
              <a:t>sexuelles</a:t>
            </a:r>
          </a:p>
        </p:txBody>
      </p:sp>
      <p:pic>
        <p:nvPicPr>
          <p:cNvPr id="301" name="Image 10" descr="Image 10"/>
          <p:cNvPicPr>
            <a:picLocks noChangeAspect="1"/>
          </p:cNvPicPr>
          <p:nvPr/>
        </p:nvPicPr>
        <p:blipFill>
          <a:blip r:embed="rId3"/>
          <a:stretch>
            <a:fillRect/>
          </a:stretch>
        </p:blipFill>
        <p:spPr>
          <a:xfrm>
            <a:off x="13815578" y="8686500"/>
            <a:ext cx="10349591" cy="5029499"/>
          </a:xfrm>
          <a:prstGeom prst="rect">
            <a:avLst/>
          </a:prstGeom>
          <a:ln w="12700">
            <a:miter lim="400000"/>
          </a:ln>
        </p:spPr>
      </p:pic>
      <p:sp>
        <p:nvSpPr>
          <p:cNvPr id="302" name="ZoneTexte 11"/>
          <p:cNvSpPr txBox="1"/>
          <p:nvPr/>
        </p:nvSpPr>
        <p:spPr>
          <a:xfrm>
            <a:off x="467355" y="11201249"/>
            <a:ext cx="12043044" cy="1199576"/>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p>
            <a:pPr algn="l" defTabSz="914400">
              <a:defRPr sz="3600" b="0">
                <a:latin typeface="Calibri"/>
                <a:ea typeface="Calibri"/>
                <a:cs typeface="Calibri"/>
                <a:sym typeface="Calibri"/>
              </a:defRPr>
            </a:pPr>
            <a:r>
              <a:t>Exhibition, exposition à la sexualité des adultes:</a:t>
            </a:r>
          </a:p>
          <a:p>
            <a:pPr algn="l" defTabSz="914400">
              <a:defRPr sz="3600" b="0">
                <a:latin typeface="Calibri"/>
                <a:ea typeface="Calibri"/>
                <a:cs typeface="Calibri"/>
                <a:sym typeface="Calibri"/>
              </a:defRPr>
            </a:pPr>
            <a:r>
              <a:t>sexualité non consentie, sous la contrainte physique, la menace </a:t>
            </a:r>
          </a:p>
        </p:txBody>
      </p:sp>
      <p:sp>
        <p:nvSpPr>
          <p:cNvPr id="303" name="ZoneTexte 12"/>
          <p:cNvSpPr txBox="1"/>
          <p:nvPr/>
        </p:nvSpPr>
        <p:spPr>
          <a:xfrm>
            <a:off x="1368880" y="12359085"/>
            <a:ext cx="5493341" cy="640776"/>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600" b="0">
                <a:latin typeface="Calibri"/>
                <a:ea typeface="Calibri"/>
                <a:cs typeface="Calibri"/>
                <a:sym typeface="Calibri"/>
              </a:defRPr>
            </a:lvl1pPr>
          </a:lstStyle>
          <a:p>
            <a:r>
              <a:t>Exposition à la pornographie</a:t>
            </a:r>
          </a:p>
        </p:txBody>
      </p:sp>
      <p:sp>
        <p:nvSpPr>
          <p:cNvPr id="304" name="ZoneTexte 13"/>
          <p:cNvSpPr txBox="1"/>
          <p:nvPr/>
        </p:nvSpPr>
        <p:spPr>
          <a:xfrm>
            <a:off x="4700864" y="13018348"/>
            <a:ext cx="3958998" cy="640775"/>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914400">
              <a:defRPr sz="3600" b="0">
                <a:latin typeface="Calibri"/>
                <a:ea typeface="Calibri"/>
                <a:cs typeface="Calibri"/>
                <a:sym typeface="Calibri"/>
              </a:defRPr>
            </a:lvl1pPr>
          </a:lstStyle>
          <a:p>
            <a:r>
              <a:t>Agressions sexuelles</a:t>
            </a:r>
          </a:p>
        </p:txBody>
      </p:sp>
      <p:sp>
        <p:nvSpPr>
          <p:cNvPr id="305" name="ZoneTexte 1"/>
          <p:cNvSpPr txBox="1"/>
          <p:nvPr/>
        </p:nvSpPr>
        <p:spPr>
          <a:xfrm>
            <a:off x="17700218" y="6729840"/>
            <a:ext cx="5834902" cy="1758375"/>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p>
            <a:pPr algn="l" defTabSz="914400">
              <a:defRPr sz="3600" b="0">
                <a:solidFill>
                  <a:srgbClr val="7030A0"/>
                </a:solidFill>
                <a:latin typeface="Calibri"/>
                <a:ea typeface="Calibri"/>
                <a:cs typeface="Calibri"/>
                <a:sym typeface="Calibri"/>
              </a:defRPr>
            </a:pPr>
            <a:r>
              <a:t>Livret </a:t>
            </a:r>
            <a:r>
              <a:rPr b="1"/>
              <a:t>Quand on te fait du mal</a:t>
            </a:r>
          </a:p>
          <a:p>
            <a:pPr algn="l" defTabSz="914400">
              <a:defRPr sz="3600" b="0">
                <a:solidFill>
                  <a:srgbClr val="7030A0"/>
                </a:solidFill>
                <a:latin typeface="Calibri"/>
                <a:ea typeface="Calibri"/>
                <a:cs typeface="Calibri"/>
                <a:sym typeface="Calibri"/>
              </a:defRPr>
            </a:pPr>
            <a:r>
              <a:t>Mémoire Traumatique</a:t>
            </a:r>
          </a:p>
          <a:p>
            <a:pPr algn="l" defTabSz="914400">
              <a:defRPr sz="3600" b="0">
                <a:solidFill>
                  <a:srgbClr val="7030A0"/>
                </a:solidFill>
                <a:latin typeface="Calibri"/>
                <a:ea typeface="Calibri"/>
                <a:cs typeface="Calibri"/>
                <a:sym typeface="Calibri"/>
              </a:defRPr>
            </a:pPr>
            <a:r>
              <a:t>M Salmona et Cl Ponti</a:t>
            </a:r>
          </a:p>
        </p:txBody>
      </p:sp>
    </p:spTree>
    <p:extLst>
      <p:ext uri="{BB962C8B-B14F-4D97-AF65-F5344CB8AC3E}">
        <p14:creationId xmlns:p14="http://schemas.microsoft.com/office/powerpoint/2010/main" val="88495426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MALTRAITANCES CHRONIQUES NEGLIGENCES GRAVES"/>
          <p:cNvSpPr txBox="1">
            <a:spLocks noGrp="1"/>
          </p:cNvSpPr>
          <p:nvPr>
            <p:ph type="title"/>
          </p:nvPr>
        </p:nvSpPr>
        <p:spPr>
          <a:prstGeom prst="rect">
            <a:avLst/>
          </a:prstGeom>
        </p:spPr>
        <p:txBody>
          <a:bodyPr>
            <a:normAutofit fontScale="90000"/>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dirty="0">
                <a:solidFill>
                  <a:srgbClr val="F6651E"/>
                </a:solidFill>
                <a:latin typeface="Arial Rounded MT Bold" panose="020F0704030504030204" pitchFamily="34" charset="77"/>
              </a:rPr>
              <a:t>MALTRAITANCES CHRONIQUES NEGLIGENCES GRAVES</a:t>
            </a:r>
          </a:p>
        </p:txBody>
      </p:sp>
      <p:sp>
        <p:nvSpPr>
          <p:cNvPr id="308" name="Lourdes conséquences sur le développement de l’enfant au niveau affectif, cognitif et psychosocial.…"/>
          <p:cNvSpPr txBox="1">
            <a:spLocks noGrp="1"/>
          </p:cNvSpPr>
          <p:nvPr>
            <p:ph type="body" idx="1"/>
          </p:nvPr>
        </p:nvSpPr>
        <p:spPr>
          <a:prstGeom prst="rect">
            <a:avLst/>
          </a:prstGeom>
        </p:spPr>
        <p:txBody>
          <a:bodyPr>
            <a:normAutofit lnSpcReduction="10000"/>
          </a:bodyPr>
          <a:lstStyle/>
          <a:p>
            <a:pPr marL="615950" indent="-615950" algn="just" defTabSz="800735">
              <a:spcBef>
                <a:spcPts val="5700"/>
              </a:spcBef>
              <a:defRPr sz="4656"/>
            </a:pPr>
            <a:r>
              <a:rPr>
                <a:solidFill>
                  <a:schemeClr val="accent4">
                    <a:hueOff val="-1081314"/>
                    <a:satOff val="4338"/>
                    <a:lumOff val="-8931"/>
                  </a:schemeClr>
                </a:solidFill>
              </a:rPr>
              <a:t>Lourdes conséquences sur le développement</a:t>
            </a:r>
            <a:r>
              <a:t> de l’enfant au niveau affectif, cognitif et psychosocial.</a:t>
            </a:r>
          </a:p>
          <a:p>
            <a:pPr marL="1231900" lvl="1" indent="-615950" algn="just" defTabSz="800735">
              <a:spcBef>
                <a:spcPts val="5700"/>
              </a:spcBef>
              <a:defRPr sz="4656"/>
            </a:pPr>
            <a:r>
              <a:rPr>
                <a:solidFill>
                  <a:schemeClr val="accent4">
                    <a:hueOff val="-1081314"/>
                    <a:satOff val="4338"/>
                    <a:lumOff val="-8931"/>
                  </a:schemeClr>
                </a:solidFill>
              </a:rPr>
              <a:t>Dérégulation affective et physiologique</a:t>
            </a:r>
            <a:r>
              <a:t>, grande difficulté à réguler ses affects et à contrôler son impulsion, faible conscience des sensations, émotions, états du corps…</a:t>
            </a:r>
          </a:p>
          <a:p>
            <a:pPr marL="1231900" lvl="1" indent="-615950" algn="just" defTabSz="800735">
              <a:spcBef>
                <a:spcPts val="5700"/>
              </a:spcBef>
              <a:defRPr sz="4656"/>
            </a:pPr>
            <a:r>
              <a:t>Altération des compétences sociales liées à l’attention, à l’apprentissage, à la tolérance au stress</a:t>
            </a:r>
          </a:p>
          <a:p>
            <a:pPr marL="1231900" lvl="1" indent="-615950" algn="just" defTabSz="800735">
              <a:spcBef>
                <a:spcPts val="5700"/>
              </a:spcBef>
              <a:defRPr sz="4656"/>
            </a:pPr>
            <a:r>
              <a:rPr>
                <a:solidFill>
                  <a:schemeClr val="accent4">
                    <a:hueOff val="-1081314"/>
                    <a:satOff val="4338"/>
                    <a:lumOff val="-8931"/>
                  </a:schemeClr>
                </a:solidFill>
              </a:rPr>
              <a:t>Prédominance du sentiment d’insécurité affective</a:t>
            </a:r>
            <a:r>
              <a:t> : difficultés relationnelles, mise en danger, auto agression, changement d’humeur, explosion émotionnelle…</a:t>
            </a:r>
          </a:p>
        </p:txBody>
      </p:sp>
    </p:spTree>
    <p:extLst>
      <p:ext uri="{BB962C8B-B14F-4D97-AF65-F5344CB8AC3E}">
        <p14:creationId xmlns:p14="http://schemas.microsoft.com/office/powerpoint/2010/main" val="86003504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MALTRAITANCES CHRONIQUES NEGLIGENCES GRAVES"/>
          <p:cNvSpPr txBox="1">
            <a:spLocks noGrp="1"/>
          </p:cNvSpPr>
          <p:nvPr>
            <p:ph type="title"/>
          </p:nvPr>
        </p:nvSpPr>
        <p:spPr>
          <a:prstGeom prst="rect">
            <a:avLst/>
          </a:prstGeom>
        </p:spPr>
        <p:txBody>
          <a:bodyPr>
            <a:normAutofit fontScale="90000"/>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b="1" dirty="0">
                <a:solidFill>
                  <a:srgbClr val="F6651E"/>
                </a:solidFill>
                <a:latin typeface="+mj-lt"/>
              </a:rPr>
              <a:t>Réactions fréquentes après un traumatisme</a:t>
            </a:r>
            <a:br>
              <a:rPr lang="fr-FR" b="1" dirty="0">
                <a:solidFill>
                  <a:srgbClr val="F6651E"/>
                </a:solidFill>
                <a:latin typeface="+mj-lt"/>
              </a:rPr>
            </a:br>
            <a:endParaRPr dirty="0">
              <a:solidFill>
                <a:srgbClr val="F6651E"/>
              </a:solidFill>
              <a:latin typeface="+mj-lt"/>
            </a:endParaRPr>
          </a:p>
        </p:txBody>
      </p:sp>
      <p:sp>
        <p:nvSpPr>
          <p:cNvPr id="311" name="Sentiment inadéquat de Soi (haine de soi, sentiment d’impuissance, d’inutilité, de déficience…)…"/>
          <p:cNvSpPr txBox="1">
            <a:spLocks noGrp="1"/>
          </p:cNvSpPr>
          <p:nvPr>
            <p:ph type="body" idx="1"/>
          </p:nvPr>
        </p:nvSpPr>
        <p:spPr>
          <a:prstGeom prst="rect">
            <a:avLst/>
          </a:prstGeom>
        </p:spPr>
        <p:txBody>
          <a:bodyPr>
            <a:normAutofit fontScale="77500" lnSpcReduction="20000"/>
          </a:bodyPr>
          <a:lstStyle/>
          <a:p>
            <a:pPr>
              <a:buFont typeface="Arial" panose="020B0604020202020204" pitchFamily="34" charset="0"/>
              <a:buChar char="•"/>
            </a:pPr>
            <a:r>
              <a:rPr lang="fr-FR" dirty="0"/>
              <a:t>Cauchemars, images ou souvenirs intrusifs</a:t>
            </a:r>
          </a:p>
          <a:p>
            <a:pPr>
              <a:buFont typeface="Arial" panose="020B0604020202020204" pitchFamily="34" charset="0"/>
              <a:buChar char="•"/>
            </a:pPr>
            <a:r>
              <a:rPr lang="fr-FR" dirty="0"/>
              <a:t>Revivre l’événement (sentiment que ça se passe à nouveau)</a:t>
            </a:r>
          </a:p>
          <a:p>
            <a:pPr>
              <a:buFont typeface="Arial" panose="020B0604020202020204" pitchFamily="34" charset="0"/>
              <a:buChar char="•"/>
            </a:pPr>
            <a:r>
              <a:rPr lang="fr-FR" dirty="0"/>
              <a:t>Jouer ou dessiner l’événement de manière répétée</a:t>
            </a:r>
          </a:p>
          <a:p>
            <a:pPr>
              <a:buFont typeface="Arial" panose="020B0604020202020204" pitchFamily="34" charset="0"/>
              <a:buChar char="•"/>
            </a:pPr>
            <a:r>
              <a:rPr lang="fr-FR" dirty="0"/>
              <a:t>Évitement des discussions ou situations rappelant l’événement</a:t>
            </a:r>
          </a:p>
          <a:p>
            <a:pPr>
              <a:buFont typeface="Arial" panose="020B0604020202020204" pitchFamily="34" charset="0"/>
              <a:buChar char="•"/>
            </a:pPr>
            <a:r>
              <a:rPr lang="fr-FR" dirty="0"/>
              <a:t>Colère, irritabilité, hypervigilance</a:t>
            </a:r>
          </a:p>
          <a:p>
            <a:pPr>
              <a:buFont typeface="Arial" panose="020B0604020202020204" pitchFamily="34" charset="0"/>
              <a:buChar char="•"/>
            </a:pPr>
            <a:r>
              <a:rPr lang="fr-FR" dirty="0"/>
              <a:t>Difficultés de concentration ou de sommeil</a:t>
            </a:r>
          </a:p>
          <a:p>
            <a:pPr>
              <a:buFont typeface="Arial" panose="020B0604020202020204" pitchFamily="34" charset="0"/>
              <a:buChar char="•"/>
            </a:pPr>
            <a:r>
              <a:rPr lang="fr-FR" dirty="0"/>
              <a:t>Symptômes physiques : maux de tête, ventre, fatigue</a:t>
            </a:r>
          </a:p>
          <a:p>
            <a:pPr>
              <a:buFont typeface="Arial" panose="020B0604020202020204" pitchFamily="34" charset="0"/>
              <a:buChar char="•"/>
            </a:pPr>
            <a:r>
              <a:rPr lang="fr-FR" dirty="0"/>
              <a:t>Problèmes scolaires, perte temporaire d’autonomie</a:t>
            </a:r>
          </a:p>
        </p:txBody>
      </p:sp>
    </p:spTree>
    <p:extLst>
      <p:ext uri="{BB962C8B-B14F-4D97-AF65-F5344CB8AC3E}">
        <p14:creationId xmlns:p14="http://schemas.microsoft.com/office/powerpoint/2010/main" val="262198492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MALTRAITANCES CHRONIQUES NEGLIGENCES GRAVES"/>
          <p:cNvSpPr txBox="1">
            <a:spLocks noGrp="1"/>
          </p:cNvSpPr>
          <p:nvPr>
            <p:ph type="title"/>
          </p:nvPr>
        </p:nvSpPr>
        <p:spPr>
          <a:prstGeom prst="rect">
            <a:avLst/>
          </a:prstGeom>
        </p:spPr>
        <p:txBody>
          <a:bodyPr>
            <a:normAutofit fontScale="90000"/>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dirty="0">
                <a:solidFill>
                  <a:srgbClr val="F6651E"/>
                </a:solidFill>
                <a:latin typeface="Arial Rounded MT Bold" panose="020F0704030504030204" pitchFamily="34" charset="77"/>
              </a:rPr>
              <a:t>MALTRAITANCES CHRONIQUES NEGLIGENCES GRAVES</a:t>
            </a:r>
          </a:p>
        </p:txBody>
      </p:sp>
      <p:sp>
        <p:nvSpPr>
          <p:cNvPr id="311" name="Sentiment inadéquat de Soi (haine de soi, sentiment d’impuissance, d’inutilité, de déficience…)…"/>
          <p:cNvSpPr txBox="1">
            <a:spLocks noGrp="1"/>
          </p:cNvSpPr>
          <p:nvPr>
            <p:ph type="body" idx="1"/>
          </p:nvPr>
        </p:nvSpPr>
        <p:spPr>
          <a:prstGeom prst="rect">
            <a:avLst/>
          </a:prstGeom>
        </p:spPr>
        <p:txBody>
          <a:bodyPr>
            <a:normAutofit lnSpcReduction="10000"/>
          </a:bodyPr>
          <a:lstStyle/>
          <a:p>
            <a:pPr marL="1231900" lvl="1" indent="-615950" algn="just" defTabSz="800735">
              <a:spcBef>
                <a:spcPts val="5700"/>
              </a:spcBef>
              <a:defRPr sz="4656"/>
            </a:pPr>
            <a:r>
              <a:rPr b="1" dirty="0"/>
              <a:t>Sentiment </a:t>
            </a:r>
            <a:r>
              <a:rPr b="1" dirty="0" err="1"/>
              <a:t>inadéquat</a:t>
            </a:r>
            <a:r>
              <a:rPr b="1" dirty="0"/>
              <a:t> de Soi </a:t>
            </a:r>
            <a:r>
              <a:rPr dirty="0"/>
              <a:t>(</a:t>
            </a:r>
            <a:r>
              <a:rPr dirty="0" err="1"/>
              <a:t>haine</a:t>
            </a:r>
            <a:r>
              <a:rPr dirty="0"/>
              <a:t> de soi, sentiment </a:t>
            </a:r>
            <a:r>
              <a:rPr dirty="0" err="1"/>
              <a:t>d’impuissance</a:t>
            </a:r>
            <a:r>
              <a:rPr dirty="0"/>
              <a:t>, </a:t>
            </a:r>
            <a:r>
              <a:rPr dirty="0" err="1"/>
              <a:t>d’inutilité</a:t>
            </a:r>
            <a:r>
              <a:rPr dirty="0"/>
              <a:t>, de </a:t>
            </a:r>
            <a:r>
              <a:rPr dirty="0" err="1"/>
              <a:t>déficience</a:t>
            </a:r>
            <a:r>
              <a:rPr dirty="0"/>
              <a:t>…)</a:t>
            </a:r>
          </a:p>
          <a:p>
            <a:pPr marL="1231900" lvl="1" indent="-615950" algn="just" defTabSz="800735">
              <a:spcBef>
                <a:spcPts val="5700"/>
              </a:spcBef>
              <a:defRPr sz="4656"/>
            </a:pPr>
            <a:r>
              <a:rPr dirty="0"/>
              <a:t>Grandes </a:t>
            </a:r>
            <a:r>
              <a:rPr b="1" dirty="0" err="1"/>
              <a:t>difficultés</a:t>
            </a:r>
            <a:r>
              <a:rPr b="1" dirty="0"/>
              <a:t> </a:t>
            </a:r>
            <a:r>
              <a:rPr b="1" dirty="0" err="1"/>
              <a:t>à</a:t>
            </a:r>
            <a:r>
              <a:rPr b="1" dirty="0"/>
              <a:t> </a:t>
            </a:r>
            <a:r>
              <a:rPr b="1" dirty="0" err="1"/>
              <a:t>construire</a:t>
            </a:r>
            <a:r>
              <a:rPr b="1" dirty="0"/>
              <a:t> et </a:t>
            </a:r>
            <a:r>
              <a:rPr b="1" dirty="0" err="1"/>
              <a:t>maintenir</a:t>
            </a:r>
            <a:r>
              <a:rPr b="1" dirty="0"/>
              <a:t> des liens </a:t>
            </a:r>
            <a:r>
              <a:rPr dirty="0" err="1"/>
              <a:t>d’attachement</a:t>
            </a:r>
            <a:r>
              <a:rPr dirty="0"/>
              <a:t> </a:t>
            </a:r>
            <a:r>
              <a:rPr dirty="0" err="1"/>
              <a:t>sécurise</a:t>
            </a:r>
            <a:r>
              <a:rPr dirty="0"/>
              <a:t> </a:t>
            </a:r>
            <a:r>
              <a:rPr dirty="0" err="1"/>
              <a:t>à</a:t>
            </a:r>
            <a:r>
              <a:rPr dirty="0"/>
              <a:t> </a:t>
            </a:r>
            <a:r>
              <a:rPr dirty="0" err="1"/>
              <a:t>l’âge</a:t>
            </a:r>
            <a:r>
              <a:rPr dirty="0"/>
              <a:t> </a:t>
            </a:r>
            <a:r>
              <a:rPr dirty="0" err="1"/>
              <a:t>adulte</a:t>
            </a:r>
            <a:r>
              <a:rPr dirty="0"/>
              <a:t>.</a:t>
            </a:r>
          </a:p>
          <a:p>
            <a:pPr marL="1231900" lvl="1" indent="-615950" algn="just" defTabSz="800735">
              <a:spcBef>
                <a:spcPts val="5700"/>
              </a:spcBef>
              <a:defRPr sz="4656"/>
            </a:pPr>
            <a:r>
              <a:rPr b="1" dirty="0"/>
              <a:t>Confusion des </a:t>
            </a:r>
            <a:r>
              <a:rPr b="1" dirty="0" err="1"/>
              <a:t>signaux</a:t>
            </a:r>
            <a:r>
              <a:rPr b="1" dirty="0"/>
              <a:t> de </a:t>
            </a:r>
            <a:r>
              <a:rPr b="1" dirty="0" err="1"/>
              <a:t>sécurité</a:t>
            </a:r>
            <a:r>
              <a:rPr b="1" dirty="0"/>
              <a:t> et de danger</a:t>
            </a:r>
            <a:r>
              <a:rPr dirty="0"/>
              <a:t> / perturbation de la </a:t>
            </a:r>
            <a:r>
              <a:rPr dirty="0" err="1"/>
              <a:t>faculté</a:t>
            </a:r>
            <a:r>
              <a:rPr dirty="0"/>
              <a:t> </a:t>
            </a:r>
            <a:r>
              <a:rPr dirty="0" err="1"/>
              <a:t>d’auto</a:t>
            </a:r>
            <a:r>
              <a:rPr dirty="0"/>
              <a:t> protection…</a:t>
            </a:r>
          </a:p>
          <a:p>
            <a:pPr marL="1231900" lvl="1" indent="-615950" algn="just" defTabSz="800735">
              <a:spcBef>
                <a:spcPts val="5700"/>
              </a:spcBef>
              <a:defRPr sz="4656"/>
            </a:pPr>
            <a:r>
              <a:rPr dirty="0" err="1"/>
              <a:t>Méfiance</a:t>
            </a:r>
            <a:r>
              <a:rPr dirty="0"/>
              <a:t> </a:t>
            </a:r>
            <a:r>
              <a:rPr dirty="0" err="1"/>
              <a:t>extrême</a:t>
            </a:r>
            <a:r>
              <a:rPr dirty="0"/>
              <a:t>, </a:t>
            </a:r>
            <a:r>
              <a:rPr dirty="0" err="1"/>
              <a:t>défiance</a:t>
            </a:r>
            <a:r>
              <a:rPr dirty="0"/>
              <a:t> </a:t>
            </a:r>
            <a:r>
              <a:rPr dirty="0" err="1"/>
              <a:t>ou</a:t>
            </a:r>
            <a:r>
              <a:rPr dirty="0"/>
              <a:t> manque de </a:t>
            </a:r>
            <a:r>
              <a:rPr dirty="0" err="1"/>
              <a:t>comportement</a:t>
            </a:r>
            <a:r>
              <a:rPr dirty="0"/>
              <a:t> </a:t>
            </a:r>
            <a:r>
              <a:rPr dirty="0" err="1"/>
              <a:t>réciproque</a:t>
            </a:r>
            <a:r>
              <a:rPr dirty="0"/>
              <a:t> dans la relation / </a:t>
            </a:r>
            <a:r>
              <a:rPr dirty="0" err="1"/>
              <a:t>agressivité</a:t>
            </a:r>
            <a:r>
              <a:rPr dirty="0"/>
              <a:t> </a:t>
            </a:r>
            <a:r>
              <a:rPr dirty="0" err="1"/>
              <a:t>réactive</a:t>
            </a:r>
            <a:r>
              <a:rPr dirty="0"/>
              <a:t>…</a:t>
            </a:r>
          </a:p>
          <a:p>
            <a:pPr marL="1231900" lvl="1" indent="-615950" algn="just" defTabSz="800735">
              <a:spcBef>
                <a:spcPts val="5700"/>
              </a:spcBef>
              <a:defRPr sz="4656"/>
            </a:pPr>
            <a:r>
              <a:rPr dirty="0" err="1"/>
              <a:t>Tentatives</a:t>
            </a:r>
            <a:r>
              <a:rPr dirty="0"/>
              <a:t> </a:t>
            </a:r>
            <a:r>
              <a:rPr dirty="0" err="1"/>
              <a:t>déplacées</a:t>
            </a:r>
            <a:r>
              <a:rPr dirty="0"/>
              <a:t> de </a:t>
            </a:r>
            <a:r>
              <a:rPr dirty="0" err="1"/>
              <a:t>créer</a:t>
            </a:r>
            <a:r>
              <a:rPr dirty="0"/>
              <a:t> un contact intime.</a:t>
            </a:r>
          </a:p>
        </p:txBody>
      </p:sp>
    </p:spTree>
    <p:extLst>
      <p:ext uri="{BB962C8B-B14F-4D97-AF65-F5344CB8AC3E}">
        <p14:creationId xmlns:p14="http://schemas.microsoft.com/office/powerpoint/2010/main" val="274998530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Les maltraitances, les négligences graves durant l’enfance…"/>
          <p:cNvSpPr txBox="1">
            <a:spLocks noGrp="1"/>
          </p:cNvSpPr>
          <p:nvPr>
            <p:ph type="body" idx="1"/>
          </p:nvPr>
        </p:nvSpPr>
        <p:spPr>
          <a:prstGeom prst="rect">
            <a:avLst/>
          </a:prstGeom>
        </p:spPr>
        <p:txBody>
          <a:bodyPr/>
          <a:lstStyle/>
          <a:p>
            <a:pPr marL="0" indent="0">
              <a:buSzTx/>
              <a:buNone/>
            </a:pPr>
            <a:r>
              <a:rPr dirty="0"/>
              <a:t>Les </a:t>
            </a:r>
            <a:r>
              <a:rPr dirty="0" err="1"/>
              <a:t>maltraitances</a:t>
            </a:r>
            <a:r>
              <a:rPr dirty="0"/>
              <a:t>, les </a:t>
            </a:r>
            <a:r>
              <a:rPr dirty="0" err="1"/>
              <a:t>négligences</a:t>
            </a:r>
            <a:r>
              <a:rPr dirty="0"/>
              <a:t> graves </a:t>
            </a:r>
            <a:r>
              <a:rPr dirty="0" err="1"/>
              <a:t>durant</a:t>
            </a:r>
            <a:r>
              <a:rPr dirty="0"/>
              <a:t> </a:t>
            </a:r>
            <a:r>
              <a:rPr dirty="0" err="1"/>
              <a:t>l’enfance</a:t>
            </a:r>
            <a:r>
              <a:rPr dirty="0"/>
              <a:t> </a:t>
            </a:r>
          </a:p>
          <a:p>
            <a:pPr marL="0" indent="0">
              <a:buSzTx/>
              <a:buNone/>
            </a:pPr>
            <a:endParaRPr dirty="0"/>
          </a:p>
          <a:p>
            <a:pPr marL="0" indent="0" algn="ctr">
              <a:buSzTx/>
              <a:buNone/>
              <a:defRPr>
                <a:solidFill>
                  <a:schemeClr val="accent4">
                    <a:hueOff val="-1081314"/>
                    <a:satOff val="4338"/>
                    <a:lumOff val="-8931"/>
                  </a:schemeClr>
                </a:solidFill>
              </a:defRPr>
            </a:pPr>
            <a:r>
              <a:rPr dirty="0" err="1">
                <a:solidFill>
                  <a:srgbClr val="F6651E"/>
                </a:solidFill>
              </a:rPr>
              <a:t>Traumatisme</a:t>
            </a:r>
            <a:r>
              <a:rPr dirty="0">
                <a:solidFill>
                  <a:srgbClr val="F6651E"/>
                </a:solidFill>
              </a:rPr>
              <a:t> </a:t>
            </a:r>
            <a:r>
              <a:rPr dirty="0" err="1">
                <a:solidFill>
                  <a:srgbClr val="F6651E"/>
                </a:solidFill>
              </a:rPr>
              <a:t>complexe</a:t>
            </a:r>
            <a:r>
              <a:rPr dirty="0">
                <a:solidFill>
                  <a:srgbClr val="F6651E"/>
                </a:solidFill>
              </a:rPr>
              <a:t>, </a:t>
            </a:r>
            <a:r>
              <a:rPr dirty="0" err="1">
                <a:solidFill>
                  <a:srgbClr val="F6651E"/>
                </a:solidFill>
              </a:rPr>
              <a:t>développemental</a:t>
            </a:r>
            <a:r>
              <a:rPr dirty="0">
                <a:solidFill>
                  <a:srgbClr val="F6651E"/>
                </a:solidFill>
              </a:rPr>
              <a:t>, </a:t>
            </a:r>
            <a:r>
              <a:rPr dirty="0" err="1">
                <a:solidFill>
                  <a:srgbClr val="F6651E"/>
                </a:solidFill>
              </a:rPr>
              <a:t>relationnel</a:t>
            </a:r>
            <a:r>
              <a:rPr dirty="0"/>
              <a:t>.</a:t>
            </a:r>
          </a:p>
        </p:txBody>
      </p:sp>
      <p:sp>
        <p:nvSpPr>
          <p:cNvPr id="314" name="Flèche"/>
          <p:cNvSpPr/>
          <p:nvPr/>
        </p:nvSpPr>
        <p:spPr>
          <a:xfrm>
            <a:off x="18258970" y="4829628"/>
            <a:ext cx="2316390"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1505197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QU’EST-CE QU’UN EVENEMENT TRAUMATIQUE ?"/>
          <p:cNvSpPr txBox="1">
            <a:spLocks noGrp="1"/>
          </p:cNvSpPr>
          <p:nvPr>
            <p:ph type="title"/>
          </p:nvPr>
        </p:nvSpPr>
        <p:spPr>
          <a:xfrm>
            <a:off x="1689100" y="494748"/>
            <a:ext cx="21005800" cy="2286000"/>
          </a:xfrm>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Arial Rounded MT Bold" panose="020F0704030504030204" pitchFamily="34" charset="77"/>
              </a:rPr>
              <a:t>La sécurité : l’échelle de sécurité</a:t>
            </a:r>
            <a:endParaRPr dirty="0">
              <a:solidFill>
                <a:srgbClr val="F6651E"/>
              </a:solidFill>
              <a:latin typeface="Arial Rounded MT Bold" panose="020F0704030504030204" pitchFamily="34" charset="77"/>
            </a:endParaRPr>
          </a:p>
        </p:txBody>
      </p:sp>
      <p:sp>
        <p:nvSpPr>
          <p:cNvPr id="216" name="L’étymologie grecque du mot trauma signifie blessure.…"/>
          <p:cNvSpPr txBox="1">
            <a:spLocks noGrp="1"/>
          </p:cNvSpPr>
          <p:nvPr>
            <p:ph type="body" idx="1"/>
          </p:nvPr>
        </p:nvSpPr>
        <p:spPr>
          <a:prstGeom prst="rect">
            <a:avLst/>
          </a:prstGeom>
        </p:spPr>
        <p:txBody>
          <a:bodyPr>
            <a:normAutofit fontScale="70000" lnSpcReduction="20000"/>
          </a:bodyPr>
          <a:lstStyle/>
          <a:p>
            <a:pPr algn="just">
              <a:lnSpc>
                <a:spcPct val="150000"/>
              </a:lnSpc>
              <a:spcAft>
                <a:spcPts val="600"/>
              </a:spcAft>
            </a:pPr>
            <a:r>
              <a:rPr lang="fr-FR" sz="4400" dirty="0">
                <a:effectLst/>
                <a:latin typeface="+mn-lt"/>
                <a:ea typeface="Cambria" panose="02040503050406030204" pitchFamily="18" charset="0"/>
                <a:cs typeface="Times New Roman" panose="02020603050405020304" pitchFamily="18" charset="0"/>
              </a:rPr>
              <a:t>« </a:t>
            </a:r>
            <a:r>
              <a:rPr lang="fr-FR" sz="4400" i="1" dirty="0">
                <a:effectLst/>
                <a:latin typeface="+mn-lt"/>
                <a:ea typeface="Cambria" panose="02040503050406030204" pitchFamily="18" charset="0"/>
                <a:cs typeface="Times New Roman" panose="02020603050405020304" pitchFamily="18" charset="0"/>
              </a:rPr>
              <a:t>Sur une échelle entre 1 et 10, où 1 signifie « je ne me sens pas du tout en sécurité » et 10 « je me sens complètement en sécurité », où vous situez-vous maintenant ? </a:t>
            </a:r>
            <a:r>
              <a:rPr lang="fr-FR" sz="4400" dirty="0">
                <a:effectLst/>
                <a:latin typeface="+mn-lt"/>
                <a:ea typeface="Cambria" panose="02040503050406030204" pitchFamily="18" charset="0"/>
                <a:cs typeface="Times New Roman" panose="02020603050405020304" pitchFamily="18" charset="0"/>
              </a:rPr>
              <a:t>»</a:t>
            </a:r>
          </a:p>
          <a:p>
            <a:pPr algn="just">
              <a:lnSpc>
                <a:spcPct val="150000"/>
              </a:lnSpc>
            </a:pPr>
            <a:r>
              <a:rPr lang="fr-FR" sz="4400" dirty="0">
                <a:effectLst/>
                <a:latin typeface="+mn-lt"/>
                <a:ea typeface="Cambria" panose="02040503050406030204" pitchFamily="18" charset="0"/>
                <a:cs typeface="Times New Roman" panose="02020603050405020304" pitchFamily="18" charset="0"/>
              </a:rPr>
              <a:t>Si la personne donne un chiffre entre 1 et 10, il convient d’explorer brièvement ce que ce chiffre signifie concrètement pour elle. </a:t>
            </a:r>
          </a:p>
          <a:p>
            <a:pPr algn="just">
              <a:lnSpc>
                <a:spcPct val="150000"/>
              </a:lnSpc>
            </a:pPr>
            <a:r>
              <a:rPr lang="fr-FR" sz="4400" dirty="0">
                <a:effectLst/>
                <a:latin typeface="+mn-lt"/>
                <a:ea typeface="Cambria" panose="02040503050406030204" pitchFamily="18" charset="0"/>
                <a:cs typeface="Times New Roman" panose="02020603050405020304" pitchFamily="18" charset="0"/>
              </a:rPr>
              <a:t>Puis, tant que ce n’est pas 10, veuillez demander à la personne si vous pouvez faire quelque chose pour augmenter son sentiment de sécurité. Si la personne ne sait pas, vous pouvez lui dire que s’il y a quoi que ce soit qui l’aiderait, ça vous intéresse. </a:t>
            </a:r>
          </a:p>
          <a:p>
            <a:pPr algn="just">
              <a:lnSpc>
                <a:spcPct val="150000"/>
              </a:lnSpc>
            </a:pPr>
            <a:r>
              <a:rPr lang="fr-FR" sz="4400" dirty="0">
                <a:effectLst/>
                <a:latin typeface="+mn-lt"/>
                <a:ea typeface="Cambria" panose="02040503050406030204" pitchFamily="18" charset="0"/>
                <a:cs typeface="Times New Roman" panose="02020603050405020304" pitchFamily="18" charset="0"/>
              </a:rPr>
              <a:t>Rien que le fait de poser les questions de cette manière, redonne du contrôle à la personne, et lui redonne une position d’expert de ce qu’elle ressent, et peut dès lors faire équipe avec l’accompagnant. </a:t>
            </a:r>
          </a:p>
          <a:p>
            <a:pPr algn="just"/>
            <a:r>
              <a:rPr lang="fr-FR" sz="4400" dirty="0">
                <a:effectLst/>
                <a:latin typeface="+mn-lt"/>
                <a:ea typeface="Cambria" panose="02040503050406030204" pitchFamily="18" charset="0"/>
                <a:cs typeface="Times New Roman" panose="02020603050405020304" pitchFamily="18" charset="0"/>
              </a:rPr>
              <a:t>Cette échelle commence par 1 car la personne est présente dans la pièce.  A zéro, elle ne serait pas là. </a:t>
            </a:r>
          </a:p>
          <a:p>
            <a:pPr marL="0" lvl="1" indent="0" algn="l" defTabSz="914400">
              <a:spcBef>
                <a:spcPts val="1200"/>
              </a:spcBef>
              <a:buSzPct val="100000"/>
              <a:buNone/>
              <a:defRPr sz="3200" b="0">
                <a:solidFill>
                  <a:srgbClr val="FFFFFF"/>
                </a:solidFill>
                <a:latin typeface="Calibri Light"/>
                <a:ea typeface="Calibri Light"/>
                <a:cs typeface="Calibri Light"/>
                <a:sym typeface="Calibri Light"/>
              </a:defRPr>
            </a:pPr>
            <a:endParaRPr lang="fr-FR" sz="4400" dirty="0">
              <a:solidFill>
                <a:schemeClr val="tx1"/>
              </a:solidFill>
              <a:latin typeface="+mn-lt"/>
              <a:ea typeface="+mn-ea"/>
            </a:endParaRPr>
          </a:p>
        </p:txBody>
      </p:sp>
      <p:sp>
        <p:nvSpPr>
          <p:cNvPr id="3" name="ZoneTexte 2">
            <a:extLst>
              <a:ext uri="{FF2B5EF4-FFF2-40B4-BE49-F238E27FC236}">
                <a16:creationId xmlns:a16="http://schemas.microsoft.com/office/drawing/2014/main" id="{357818E8-B4B1-1789-8643-618A717B68B5}"/>
              </a:ext>
            </a:extLst>
          </p:cNvPr>
          <p:cNvSpPr txBox="1"/>
          <p:nvPr/>
        </p:nvSpPr>
        <p:spPr>
          <a:xfrm>
            <a:off x="12396651" y="12944253"/>
            <a:ext cx="1220070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39172016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MALTRAITANCES CHRONIQUES NEGLIGENCES GRAVES"/>
          <p:cNvSpPr txBox="1">
            <a:spLocks noGrp="1"/>
          </p:cNvSpPr>
          <p:nvPr>
            <p:ph type="title"/>
          </p:nvPr>
        </p:nvSpPr>
        <p:spPr>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mj-lt"/>
              </a:rPr>
              <a:t>Comment aider un enfant</a:t>
            </a:r>
            <a:endParaRPr dirty="0">
              <a:solidFill>
                <a:srgbClr val="F6651E"/>
              </a:solidFill>
              <a:latin typeface="+mj-lt"/>
            </a:endParaRPr>
          </a:p>
        </p:txBody>
      </p:sp>
      <p:sp>
        <p:nvSpPr>
          <p:cNvPr id="311" name="Sentiment inadéquat de Soi (haine de soi, sentiment d’impuissance, d’inutilité, de déficience…)…"/>
          <p:cNvSpPr txBox="1">
            <a:spLocks noGrp="1"/>
          </p:cNvSpPr>
          <p:nvPr>
            <p:ph type="body" idx="1"/>
          </p:nvPr>
        </p:nvSpPr>
        <p:spPr>
          <a:prstGeom prst="rect">
            <a:avLst/>
          </a:prstGeom>
        </p:spPr>
        <p:txBody>
          <a:bodyPr>
            <a:normAutofit/>
          </a:bodyPr>
          <a:lstStyle/>
          <a:p>
            <a:r>
              <a:rPr lang="fr-FR" dirty="0"/>
              <a:t>Maintenir la </a:t>
            </a:r>
            <a:r>
              <a:rPr lang="fr-FR" b="1" dirty="0"/>
              <a:t>routine normale</a:t>
            </a:r>
            <a:r>
              <a:rPr lang="fr-FR" dirty="0"/>
              <a:t> pour renforcer le sentiment de sécurité</a:t>
            </a:r>
          </a:p>
          <a:p>
            <a:r>
              <a:rPr lang="fr-FR" dirty="0"/>
              <a:t>Être disponible pour parler </a:t>
            </a:r>
            <a:r>
              <a:rPr lang="fr-FR" b="1" dirty="0"/>
              <a:t>quand l’enfant est prêt</a:t>
            </a:r>
            <a:endParaRPr lang="fr-FR" dirty="0"/>
          </a:p>
          <a:p>
            <a:r>
              <a:rPr lang="fr-FR" dirty="0"/>
              <a:t>Expliquer ce qui s’est passé </a:t>
            </a:r>
            <a:r>
              <a:rPr lang="fr-FR" b="1" dirty="0"/>
              <a:t>honnêtement et selon l’âge</a:t>
            </a:r>
            <a:endParaRPr lang="fr-FR" dirty="0"/>
          </a:p>
          <a:p>
            <a:r>
              <a:rPr lang="fr-FR" dirty="0"/>
              <a:t>Accompagner le deuil avec </a:t>
            </a:r>
            <a:r>
              <a:rPr lang="fr-FR" b="1" dirty="0"/>
              <a:t>patience et clarté</a:t>
            </a:r>
            <a:endParaRPr lang="fr-FR" dirty="0"/>
          </a:p>
        </p:txBody>
      </p:sp>
    </p:spTree>
    <p:extLst>
      <p:ext uri="{BB962C8B-B14F-4D97-AF65-F5344CB8AC3E}">
        <p14:creationId xmlns:p14="http://schemas.microsoft.com/office/powerpoint/2010/main" val="64399552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age160image64907008.jpg" descr="page160image64907008.jpg">
            <a:extLst>
              <a:ext uri="{FF2B5EF4-FFF2-40B4-BE49-F238E27FC236}">
                <a16:creationId xmlns:a16="http://schemas.microsoft.com/office/drawing/2014/main" id="{6BAFB75A-4097-0066-D6D0-D99F9F64AC61}"/>
              </a:ext>
            </a:extLst>
          </p:cNvPr>
          <p:cNvPicPr>
            <a:picLocks noChangeAspect="1"/>
          </p:cNvPicPr>
          <p:nvPr/>
        </p:nvPicPr>
        <p:blipFill>
          <a:blip r:embed="rId2">
            <a:extLst>
              <a:ext uri="{28A0092B-C50C-407E-A947-70E740481C1C}">
                <a14:useLocalDpi xmlns:a14="http://schemas.microsoft.com/office/drawing/2010/main" val="0"/>
              </a:ext>
            </a:extLst>
          </a:blip>
          <a:srcRect l="1379" t="690" b="690"/>
          <a:stretch>
            <a:fillRect/>
          </a:stretch>
        </p:blipFill>
        <p:spPr bwMode="auto">
          <a:xfrm>
            <a:off x="3860800" y="539750"/>
            <a:ext cx="16662400" cy="128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8722" name="Texte">
            <a:extLst>
              <a:ext uri="{FF2B5EF4-FFF2-40B4-BE49-F238E27FC236}">
                <a16:creationId xmlns:a16="http://schemas.microsoft.com/office/drawing/2014/main" id="{522EC146-4F36-B525-D3EC-38C1DF5DF6FB}"/>
              </a:ext>
            </a:extLst>
          </p:cNvPr>
          <p:cNvSpPr txBox="1">
            <a:spLocks noChangeArrowheads="1"/>
          </p:cNvSpPr>
          <p:nvPr/>
        </p:nvSpPr>
        <p:spPr bwMode="auto">
          <a:xfrm>
            <a:off x="3860800" y="3111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lgn="ctr" defTabSz="45720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algn="ctr" defTabSz="45720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ctr" defTabSz="45720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ctr" defTabSz="45720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ctr" defTabSz="45720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457200"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457200"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457200"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457200" eaLnBrk="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l" eaLnBrk="1"/>
            <a:r>
              <a:rPr lang="fr-FR" altLang="fr-FR" sz="1200" b="0">
                <a:latin typeface="Times Roman"/>
                <a:ea typeface="Times Roman"/>
                <a:cs typeface="Times Roman"/>
                <a:sym typeface="Times Roman"/>
              </a:rPr>
              <a:t>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LE SYSTEME DE L’ATTACHEMENT">
            <a:extLst>
              <a:ext uri="{FF2B5EF4-FFF2-40B4-BE49-F238E27FC236}">
                <a16:creationId xmlns:a16="http://schemas.microsoft.com/office/drawing/2014/main" id="{ACC12E20-C096-D38B-10FE-2DACC4CB7048}"/>
              </a:ext>
            </a:extLst>
          </p:cNvPr>
          <p:cNvSpPr txBox="1">
            <a:spLocks noGrp="1"/>
          </p:cNvSpPr>
          <p:nvPr>
            <p:ph type="title"/>
          </p:nvPr>
        </p:nvSpPr>
        <p:spPr/>
        <p:txBody>
          <a:bodyPr/>
          <a:lstStyle/>
          <a:p>
            <a:pPr eaLnBrk="1" hangingPunct="1">
              <a:spcBef>
                <a:spcPts val="4500"/>
              </a:spcBef>
            </a:pPr>
            <a:r>
              <a:rPr lang="fr-FR" altLang="fr-FR" sz="8300">
                <a:solidFill>
                  <a:srgbClr val="004D8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LE SYSTEME DE L’ATTACHEMENT</a:t>
            </a:r>
          </a:p>
        </p:txBody>
      </p:sp>
      <p:sp>
        <p:nvSpPr>
          <p:cNvPr id="120" name="Le besoin d’attachement est inhérent à notre condition humaine / besoin inné et universel lié à la nécessité de protection de l’enfant : on ne peut pas ne pas s’attacher.…">
            <a:extLst>
              <a:ext uri="{FF2B5EF4-FFF2-40B4-BE49-F238E27FC236}">
                <a16:creationId xmlns:a16="http://schemas.microsoft.com/office/drawing/2014/main" id="{6EACC327-C11B-205E-3600-CAADFF69E19A}"/>
              </a:ext>
            </a:extLst>
          </p:cNvPr>
          <p:cNvSpPr txBox="1">
            <a:spLocks noGrp="1"/>
          </p:cNvSpPr>
          <p:nvPr>
            <p:ph type="body" idx="1"/>
          </p:nvPr>
        </p:nvSpPr>
        <p:spPr/>
        <p:txBody>
          <a:bodyPr>
            <a:normAutofit/>
          </a:bodyPr>
          <a:lstStyle/>
          <a:p>
            <a:pPr algn="just" eaLnBrk="1" fontAlgn="auto" hangingPunct="1">
              <a:spcAft>
                <a:spcPts val="0"/>
              </a:spcAft>
              <a:defRPr/>
            </a:pPr>
            <a:r>
              <a:rPr>
                <a:sym typeface="Helvetica Neue"/>
              </a:rPr>
              <a:t>Le besoin d’attachement est inhérent à notre condition humaine / besoin inné et universel lié à la nécessité de protection de l’enfant : </a:t>
            </a:r>
            <a:r>
              <a:rPr>
                <a:solidFill>
                  <a:schemeClr val="accent4">
                    <a:hueOff val="-1081314"/>
                    <a:satOff val="4338"/>
                    <a:lumOff val="-8931"/>
                  </a:schemeClr>
                </a:solidFill>
                <a:sym typeface="Helvetica Neue"/>
              </a:rPr>
              <a:t>on ne peut pas ne pas s’attacher. </a:t>
            </a:r>
          </a:p>
          <a:p>
            <a:pPr algn="just" eaLnBrk="1" fontAlgn="auto" hangingPunct="1">
              <a:spcAft>
                <a:spcPts val="0"/>
              </a:spcAft>
              <a:defRPr/>
            </a:pPr>
            <a:r>
              <a:rPr>
                <a:sym typeface="Helvetica Neue"/>
              </a:rPr>
              <a:t>L’activation du système d’attachement provoque de manière réflexe et instinctive la recherche de proximité avec la ou les figures d’attachement. </a:t>
            </a:r>
          </a:p>
          <a:p>
            <a:pPr algn="just" eaLnBrk="1" fontAlgn="auto" hangingPunct="1">
              <a:spcAft>
                <a:spcPts val="0"/>
              </a:spcAft>
              <a:defRPr>
                <a:solidFill>
                  <a:schemeClr val="accent4">
                    <a:hueOff val="-1081314"/>
                    <a:satOff val="4338"/>
                    <a:lumOff val="-8931"/>
                  </a:schemeClr>
                </a:solidFill>
              </a:defRPr>
            </a:pPr>
            <a:r>
              <a:rPr>
                <a:solidFill>
                  <a:schemeClr val="accent4">
                    <a:hueOff val="-1081314"/>
                    <a:satOff val="4338"/>
                    <a:lumOff val="-8931"/>
                  </a:schemeClr>
                </a:solidFill>
                <a:sym typeface="Helvetica Neue"/>
              </a:rPr>
              <a:t>La répétition d’expériences de réconfort et d’apaisement avec la ou les figures d’attachement va permettre la construction chez l’enfant d’une base de sécurité interne.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8594234" name="Title 1">
            <a:extLst>
              <a:ext uri="{FF2B5EF4-FFF2-40B4-BE49-F238E27FC236}">
                <a16:creationId xmlns:a16="http://schemas.microsoft.com/office/drawing/2014/main" id="{8062AB5A-0D6A-935E-7919-FB131A6BDD2E}"/>
              </a:ext>
            </a:extLst>
          </p:cNvPr>
          <p:cNvSpPr>
            <a:spLocks noGrp="1"/>
          </p:cNvSpPr>
          <p:nvPr/>
        </p:nvSpPr>
        <p:spPr bwMode="auto">
          <a:xfrm>
            <a:off x="715963" y="333375"/>
            <a:ext cx="23304500" cy="1581150"/>
          </a:xfrm>
        </p:spPr>
        <p:txBody>
          <a:bodyPr horzOverflow="clip" lIns="182880" tIns="91440" rIns="182880" bIns="91440" anchor="ctr" compatLnSpc="0">
            <a:normAutofit fontScale="45000" lnSpcReduction="20000"/>
          </a:bodyPr>
          <a:lstStyle>
            <a:lvl1pPr algn="l" defTabSz="914400">
              <a:lnSpc>
                <a:spcPct val="90000"/>
              </a:lnSpc>
              <a:spcBef>
                <a:spcPts val="0"/>
              </a:spcBef>
              <a:buNone/>
              <a:defRPr sz="4400">
                <a:solidFill>
                  <a:schemeClr val="tx1"/>
                </a:solidFill>
                <a:latin typeface="+mj-lt"/>
                <a:ea typeface="+mj-ea"/>
                <a:cs typeface="+mj-cs"/>
              </a:defRPr>
            </a:lvl1pPr>
          </a:lstStyle>
          <a:p>
            <a:pPr algn="ctr" eaLnBrk="1" fontAlgn="auto">
              <a:spcAft>
                <a:spcPts val="0"/>
              </a:spcAft>
              <a:defRPr/>
            </a:pPr>
            <a:r>
              <a:rPr lang="fr-FR" sz="9600" kern="0" dirty="0">
                <a:solidFill>
                  <a:schemeClr val="accent1">
                    <a:lumMod val="75000"/>
                  </a:schemeClr>
                </a:solidFill>
                <a:latin typeface="MV Boli"/>
                <a:cs typeface="MV Boli"/>
                <a:sym typeface="Helvetica Neue"/>
              </a:rPr>
              <a:t>Les styles d’attachement</a:t>
            </a:r>
          </a:p>
          <a:p>
            <a:pPr algn="ctr" eaLnBrk="1" fontAlgn="auto">
              <a:spcAft>
                <a:spcPts val="0"/>
              </a:spcAft>
              <a:defRPr/>
            </a:pPr>
            <a:r>
              <a:rPr lang="fr-FR" sz="9600" kern="0" dirty="0">
                <a:solidFill>
                  <a:schemeClr val="accent1">
                    <a:lumMod val="75000"/>
                  </a:schemeClr>
                </a:solidFill>
                <a:latin typeface="MV Boli"/>
                <a:cs typeface="MV Boli"/>
                <a:sym typeface="Helvetica Neue"/>
              </a:rPr>
              <a:t>Jeanne Roy, Voyage au </a:t>
            </a:r>
            <a:r>
              <a:rPr lang="fr-FR" sz="9600" kern="0" dirty="0" err="1">
                <a:solidFill>
                  <a:schemeClr val="accent1">
                    <a:lumMod val="75000"/>
                  </a:schemeClr>
                </a:solidFill>
                <a:latin typeface="MV Boli"/>
                <a:cs typeface="MV Boli"/>
                <a:sym typeface="Helvetica Neue"/>
              </a:rPr>
              <a:t>coeur</a:t>
            </a:r>
            <a:r>
              <a:rPr lang="fr-FR" sz="9600" kern="0" dirty="0">
                <a:solidFill>
                  <a:schemeClr val="accent1">
                    <a:lumMod val="75000"/>
                  </a:schemeClr>
                </a:solidFill>
                <a:latin typeface="MV Boli"/>
                <a:cs typeface="MV Boli"/>
                <a:sym typeface="Helvetica Neue"/>
              </a:rPr>
              <a:t> de l’attachement</a:t>
            </a:r>
          </a:p>
        </p:txBody>
      </p:sp>
      <p:graphicFrame>
        <p:nvGraphicFramePr>
          <p:cNvPr id="714328268" name="Tableau 998764543">
            <a:extLst>
              <a:ext uri="{FF2B5EF4-FFF2-40B4-BE49-F238E27FC236}">
                <a16:creationId xmlns:a16="http://schemas.microsoft.com/office/drawing/2014/main" id="{8D9254B0-FA47-335A-CEEC-8F802A6D61B0}"/>
              </a:ext>
            </a:extLst>
          </p:cNvPr>
          <p:cNvGraphicFramePr>
            <a:graphicFrameLocks/>
          </p:cNvGraphicFramePr>
          <p:nvPr/>
        </p:nvGraphicFramePr>
        <p:xfrm>
          <a:off x="1046163" y="2122488"/>
          <a:ext cx="22645687" cy="10741025"/>
        </p:xfrm>
        <a:graphic>
          <a:graphicData uri="http://schemas.openxmlformats.org/drawingml/2006/table">
            <a:tbl>
              <a:tblPr firstRow="1" bandRow="1">
                <a:tableStyleId>{5C22544A-7EE6-4342-B048-85BDC9FD1C3A}</a:tableStyleId>
              </a:tblPr>
              <a:tblGrid>
                <a:gridCol w="5767297">
                  <a:extLst>
                    <a:ext uri="{9D8B030D-6E8A-4147-A177-3AD203B41FA5}">
                      <a16:colId xmlns:a16="http://schemas.microsoft.com/office/drawing/2014/main" val="20000"/>
                    </a:ext>
                  </a:extLst>
                </a:gridCol>
                <a:gridCol w="3943601">
                  <a:extLst>
                    <a:ext uri="{9D8B030D-6E8A-4147-A177-3AD203B41FA5}">
                      <a16:colId xmlns:a16="http://schemas.microsoft.com/office/drawing/2014/main" val="20001"/>
                    </a:ext>
                  </a:extLst>
                </a:gridCol>
                <a:gridCol w="3876513">
                  <a:extLst>
                    <a:ext uri="{9D8B030D-6E8A-4147-A177-3AD203B41FA5}">
                      <a16:colId xmlns:a16="http://schemas.microsoft.com/office/drawing/2014/main" val="20002"/>
                    </a:ext>
                  </a:extLst>
                </a:gridCol>
                <a:gridCol w="4529138">
                  <a:extLst>
                    <a:ext uri="{9D8B030D-6E8A-4147-A177-3AD203B41FA5}">
                      <a16:colId xmlns:a16="http://schemas.microsoft.com/office/drawing/2014/main" val="20003"/>
                    </a:ext>
                  </a:extLst>
                </a:gridCol>
                <a:gridCol w="4529138">
                  <a:extLst>
                    <a:ext uri="{9D8B030D-6E8A-4147-A177-3AD203B41FA5}">
                      <a16:colId xmlns:a16="http://schemas.microsoft.com/office/drawing/2014/main" val="20004"/>
                    </a:ext>
                  </a:extLst>
                </a:gridCol>
              </a:tblGrid>
              <a:tr h="2623333">
                <a:tc>
                  <a:txBody>
                    <a:bodyPr/>
                    <a:lstStyle/>
                    <a:p>
                      <a:pPr>
                        <a:defRPr/>
                      </a:pPr>
                      <a:r>
                        <a:rPr sz="2800"/>
                        <a:t>style</a:t>
                      </a:r>
                      <a:endParaRPr sz="4800"/>
                    </a:p>
                  </a:txBody>
                  <a:tcPr marL="182879" marR="182879" marT="91435" marB="91435"/>
                </a:tc>
                <a:tc>
                  <a:txBody>
                    <a:bodyPr/>
                    <a:lstStyle/>
                    <a:p>
                      <a:pPr>
                        <a:defRPr/>
                      </a:pPr>
                      <a:r>
                        <a:rPr lang="fr-FR" sz="2800" b="1" i="0" u="none" strike="noStrike" cap="none" spc="0">
                          <a:solidFill>
                            <a:schemeClr val="lt1"/>
                          </a:solidFill>
                          <a:latin typeface="Arial"/>
                          <a:ea typeface="Arial"/>
                          <a:cs typeface="Arial"/>
                        </a:rPr>
                        <a:t>Kangourou</a:t>
                      </a:r>
                      <a:endParaRPr sz="2800"/>
                    </a:p>
                  </a:txBody>
                  <a:tcPr marL="182879" marR="182879" marT="91435" marB="91435"/>
                </a:tc>
                <a:tc>
                  <a:txBody>
                    <a:bodyPr/>
                    <a:lstStyle/>
                    <a:p>
                      <a:pPr>
                        <a:defRPr/>
                      </a:pPr>
                      <a:r>
                        <a:rPr lang="fr-FR" sz="2800" b="1" i="0" u="none" strike="noStrike" cap="none" spc="0">
                          <a:solidFill>
                            <a:schemeClr val="lt1"/>
                          </a:solidFill>
                          <a:latin typeface="Arial"/>
                          <a:ea typeface="Arial"/>
                          <a:cs typeface="Arial"/>
                        </a:rPr>
                        <a:t>Tortue</a:t>
                      </a:r>
                      <a:endParaRPr sz="2800"/>
                    </a:p>
                  </a:txBody>
                  <a:tcPr marL="182879" marR="182879" marT="91435" marB="91435"/>
                </a:tc>
                <a:tc>
                  <a:txBody>
                    <a:bodyPr/>
                    <a:lstStyle/>
                    <a:p>
                      <a:pPr>
                        <a:defRPr/>
                      </a:pPr>
                      <a:r>
                        <a:rPr lang="fr-FR" sz="2800" b="1" i="0" u="none" strike="noStrike" cap="none" spc="0" dirty="0">
                          <a:solidFill>
                            <a:schemeClr val="lt1"/>
                          </a:solidFill>
                          <a:latin typeface="Arial"/>
                          <a:ea typeface="Arial"/>
                          <a:cs typeface="Arial"/>
                        </a:rPr>
                        <a:t>Hérisson</a:t>
                      </a:r>
                      <a:endParaRPr sz="2800" dirty="0"/>
                    </a:p>
                  </a:txBody>
                  <a:tcPr marL="182879" marR="182879" marT="91435" marB="91435"/>
                </a:tc>
                <a:tc>
                  <a:txBody>
                    <a:bodyPr/>
                    <a:lstStyle/>
                    <a:p>
                      <a:pPr>
                        <a:defRPr/>
                      </a:pPr>
                      <a:r>
                        <a:rPr lang="fr-FR" sz="2800" b="1" i="0" u="none" strike="noStrike" cap="none" spc="0" dirty="0">
                          <a:solidFill>
                            <a:schemeClr val="lt1"/>
                          </a:solidFill>
                          <a:latin typeface="Arial"/>
                          <a:ea typeface="Arial"/>
                          <a:cs typeface="Arial"/>
                        </a:rPr>
                        <a:t>Singe</a:t>
                      </a:r>
                      <a:endParaRPr sz="2800" dirty="0"/>
                    </a:p>
                  </a:txBody>
                  <a:tcPr marL="182879" marR="182879" marT="91435" marB="91435"/>
                </a:tc>
                <a:extLst>
                  <a:ext uri="{0D108BD9-81ED-4DB2-BD59-A6C34878D82A}">
                    <a16:rowId xmlns:a16="http://schemas.microsoft.com/office/drawing/2014/main" val="10000"/>
                  </a:ext>
                </a:extLst>
              </a:tr>
              <a:tr h="1348280">
                <a:tc>
                  <a:txBody>
                    <a:bodyPr/>
                    <a:lstStyle/>
                    <a:p>
                      <a:pPr>
                        <a:defRPr/>
                      </a:pPr>
                      <a:r>
                        <a:rPr sz="2800"/>
                        <a:t>attachement</a:t>
                      </a:r>
                      <a:endParaRPr sz="4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sécure</a:t>
                      </a:r>
                      <a:endParaRPr sz="2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insécurisé évitant</a:t>
                      </a:r>
                      <a:endParaRPr sz="2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insécurisé résistant</a:t>
                      </a:r>
                      <a:endParaRPr sz="2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insécurisé désorganisé-désorienté</a:t>
                      </a:r>
                      <a:endParaRPr sz="2800"/>
                    </a:p>
                  </a:txBody>
                  <a:tcPr marL="182879" marR="182879" marT="91435" marB="91435"/>
                </a:tc>
                <a:extLst>
                  <a:ext uri="{0D108BD9-81ED-4DB2-BD59-A6C34878D82A}">
                    <a16:rowId xmlns:a16="http://schemas.microsoft.com/office/drawing/2014/main" val="10001"/>
                  </a:ext>
                </a:extLst>
              </a:tr>
              <a:tr h="2802205">
                <a:tc>
                  <a:txBody>
                    <a:bodyPr/>
                    <a:lstStyle/>
                    <a:p>
                      <a:pPr>
                        <a:defRPr/>
                      </a:pPr>
                      <a:r>
                        <a:rPr sz="2800"/>
                        <a:t>manifestations</a:t>
                      </a:r>
                      <a:endParaRPr sz="4800"/>
                    </a:p>
                  </a:txBody>
                  <a:tcPr marL="182879" marR="182879" marT="91435" marB="91435"/>
                </a:tc>
                <a:tc>
                  <a:txBody>
                    <a:bodyPr/>
                    <a:lstStyle/>
                    <a:p>
                      <a:pPr>
                        <a:defRPr/>
                      </a:pPr>
                      <a:r>
                        <a:rPr sz="2800"/>
                        <a:t>Sécurité, </a:t>
                      </a:r>
                      <a:r>
                        <a:rPr lang="fr-FR" sz="2800" b="0" i="0" u="none" strike="noStrike" cap="none" spc="0">
                          <a:solidFill>
                            <a:schemeClr val="dk1"/>
                          </a:solidFill>
                          <a:latin typeface="Arial"/>
                          <a:ea typeface="Arial"/>
                          <a:cs typeface="Arial"/>
                        </a:rPr>
                        <a:t>sérénité, </a:t>
                      </a:r>
                      <a:r>
                        <a:rPr sz="2800"/>
                        <a:t>exploration, découvertes</a:t>
                      </a:r>
                      <a:endParaRPr sz="4800"/>
                    </a:p>
                  </a:txBody>
                  <a:tcPr marL="182879" marR="182879" marT="91435" marB="91435"/>
                </a:tc>
                <a:tc>
                  <a:txBody>
                    <a:bodyPr/>
                    <a:lstStyle/>
                    <a:p>
                      <a:pPr>
                        <a:defRPr/>
                      </a:pPr>
                      <a:r>
                        <a:rPr sz="2800"/>
                        <a:t>Cache émotions et besoins d’aide car ne trouve pas de réconfort, de proximité, anxiété et peur du rejet</a:t>
                      </a:r>
                      <a:endParaRPr sz="4800"/>
                    </a:p>
                  </a:txBody>
                  <a:tcPr marL="182879" marR="182879" marT="91435" marB="91435"/>
                </a:tc>
                <a:tc>
                  <a:txBody>
                    <a:bodyPr/>
                    <a:lstStyle/>
                    <a:p>
                      <a:pPr>
                        <a:defRPr/>
                      </a:pPr>
                      <a:r>
                        <a:rPr sz="2800"/>
                        <a:t>Exagère ses émotions, expression de colère, résiste au réconfort</a:t>
                      </a:r>
                      <a:endParaRPr sz="4800"/>
                    </a:p>
                  </a:txBody>
                  <a:tcPr marL="182879" marR="182879" marT="91435" marB="91435"/>
                </a:tc>
                <a:tc>
                  <a:txBody>
                    <a:bodyPr/>
                    <a:lstStyle/>
                    <a:p>
                      <a:pPr>
                        <a:defRPr/>
                      </a:pPr>
                      <a:r>
                        <a:rPr sz="2800"/>
                        <a:t>Faible tolérance à la frustration, exagération des émotions, croyances négatives</a:t>
                      </a:r>
                      <a:endParaRPr sz="4800"/>
                    </a:p>
                  </a:txBody>
                  <a:tcPr marL="182879" marR="182879" marT="91435" marB="91435"/>
                </a:tc>
                <a:extLst>
                  <a:ext uri="{0D108BD9-81ED-4DB2-BD59-A6C34878D82A}">
                    <a16:rowId xmlns:a16="http://schemas.microsoft.com/office/drawing/2014/main" val="10002"/>
                  </a:ext>
                </a:extLst>
              </a:tr>
              <a:tr h="863942">
                <a:tc>
                  <a:txBody>
                    <a:bodyPr/>
                    <a:lstStyle/>
                    <a:p>
                      <a:pPr>
                        <a:defRPr/>
                      </a:pPr>
                      <a:r>
                        <a:rPr sz="2800"/>
                        <a:t>% en population</a:t>
                      </a:r>
                      <a:endParaRPr sz="4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55</a:t>
                      </a:r>
                      <a:endParaRPr sz="2800"/>
                    </a:p>
                  </a:txBody>
                  <a:tcPr marL="182879" marR="182879" marT="91435" marB="91435"/>
                </a:tc>
                <a:tc>
                  <a:txBody>
                    <a:bodyPr/>
                    <a:lstStyle/>
                    <a:p>
                      <a:pPr>
                        <a:defRPr/>
                      </a:pPr>
                      <a:r>
                        <a:rPr sz="2800"/>
                        <a:t>22</a:t>
                      </a:r>
                      <a:endParaRPr sz="4800"/>
                    </a:p>
                  </a:txBody>
                  <a:tcPr marL="182879" marR="182879" marT="91435" marB="91435"/>
                </a:tc>
                <a:tc>
                  <a:txBody>
                    <a:bodyPr/>
                    <a:lstStyle/>
                    <a:p>
                      <a:pPr>
                        <a:defRPr/>
                      </a:pPr>
                      <a:r>
                        <a:rPr sz="2800"/>
                        <a:t>8</a:t>
                      </a:r>
                      <a:endParaRPr sz="4800"/>
                    </a:p>
                  </a:txBody>
                  <a:tcPr marL="182879" marR="182879" marT="91435" marB="91435"/>
                </a:tc>
                <a:tc>
                  <a:txBody>
                    <a:bodyPr/>
                    <a:lstStyle/>
                    <a:p>
                      <a:pPr>
                        <a:defRPr/>
                      </a:pPr>
                      <a:r>
                        <a:rPr sz="2800"/>
                        <a:t>15</a:t>
                      </a:r>
                      <a:endParaRPr sz="4800"/>
                    </a:p>
                  </a:txBody>
                  <a:tcPr marL="182879" marR="182879" marT="91435" marB="91435"/>
                </a:tc>
                <a:extLst>
                  <a:ext uri="{0D108BD9-81ED-4DB2-BD59-A6C34878D82A}">
                    <a16:rowId xmlns:a16="http://schemas.microsoft.com/office/drawing/2014/main" val="10003"/>
                  </a:ext>
                </a:extLst>
              </a:tr>
              <a:tr h="1958393">
                <a:tc>
                  <a:txBody>
                    <a:bodyPr/>
                    <a:lstStyle/>
                    <a:p>
                      <a:pPr>
                        <a:defRPr/>
                      </a:pPr>
                      <a:r>
                        <a:rPr sz="2800"/>
                        <a:t>Réponses à la détresse, la plupart du temps :</a:t>
                      </a:r>
                      <a:endParaRPr sz="4800"/>
                    </a:p>
                  </a:txBody>
                  <a:tcPr marL="182879" marR="182879" marT="91435" marB="91435"/>
                </a:tc>
                <a:tc>
                  <a:txBody>
                    <a:bodyPr/>
                    <a:lstStyle/>
                    <a:p>
                      <a:pPr>
                        <a:defRPr/>
                      </a:pPr>
                      <a:r>
                        <a:rPr sz="2800"/>
                        <a:t>rapides chaleureuses cohérentes </a:t>
                      </a:r>
                      <a:r>
                        <a:rPr lang="fr-FR" sz="2800" b="0" i="0" u="none" strike="noStrike" cap="none" spc="0">
                          <a:solidFill>
                            <a:schemeClr val="dk1"/>
                          </a:solidFill>
                          <a:latin typeface="Arial"/>
                          <a:ea typeface="Arial"/>
                          <a:cs typeface="Arial"/>
                        </a:rPr>
                        <a:t>prévisibles </a:t>
                      </a:r>
                      <a:endParaRPr sz="2800"/>
                    </a:p>
                  </a:txBody>
                  <a:tcPr marL="182879" marR="182879" marT="91435" marB="91435"/>
                </a:tc>
                <a:tc>
                  <a:txBody>
                    <a:bodyPr/>
                    <a:lstStyle/>
                    <a:p>
                      <a:pPr>
                        <a:defRPr/>
                      </a:pPr>
                      <a:r>
                        <a:rPr sz="2800"/>
                        <a:t>Qui ignorent qui minimisent ou rejettent le besoin d’aide</a:t>
                      </a:r>
                      <a:endParaRPr sz="4800"/>
                    </a:p>
                  </a:txBody>
                  <a:tcPr marL="182879" marR="182879" marT="91435" marB="91435"/>
                </a:tc>
                <a:tc>
                  <a:txBody>
                    <a:bodyPr/>
                    <a:lstStyle/>
                    <a:p>
                      <a:pPr>
                        <a:defRPr/>
                      </a:pPr>
                      <a:r>
                        <a:rPr sz="2800"/>
                        <a:t>inconsistantes</a:t>
                      </a:r>
                      <a:endParaRPr sz="4800"/>
                    </a:p>
                  </a:txBody>
                  <a:tcPr marL="182879" marR="182879" marT="91435" marB="91435"/>
                </a:tc>
                <a:tc>
                  <a:txBody>
                    <a:bodyPr/>
                    <a:lstStyle/>
                    <a:p>
                      <a:pPr>
                        <a:defRPr/>
                      </a:pPr>
                      <a:r>
                        <a:rPr sz="2800"/>
                        <a:t>Chaotiques effrayantes ou effrayées, situations de peur sans solution</a:t>
                      </a:r>
                      <a:endParaRPr sz="4800"/>
                    </a:p>
                  </a:txBody>
                  <a:tcPr marL="182879" marR="182879" marT="91435" marB="91435"/>
                </a:tc>
                <a:extLst>
                  <a:ext uri="{0D108BD9-81ED-4DB2-BD59-A6C34878D82A}">
                    <a16:rowId xmlns:a16="http://schemas.microsoft.com/office/drawing/2014/main" val="10004"/>
                  </a:ext>
                </a:extLst>
              </a:tr>
              <a:tr h="1144872">
                <a:tc>
                  <a:txBody>
                    <a:bodyPr/>
                    <a:lstStyle/>
                    <a:p>
                      <a:pPr>
                        <a:defRPr/>
                      </a:pPr>
                      <a:r>
                        <a:rPr sz="2800"/>
                        <a:t>lunettes teintées</a:t>
                      </a:r>
                      <a:endParaRPr sz="4800"/>
                    </a:p>
                  </a:txBody>
                  <a:tcPr marL="182879" marR="182879" marT="91435" marB="91435"/>
                </a:tc>
                <a:tc>
                  <a:txBody>
                    <a:bodyPr/>
                    <a:lstStyle/>
                    <a:p>
                      <a:pPr>
                        <a:defRPr/>
                      </a:pPr>
                      <a:r>
                        <a:rPr lang="fr-FR" sz="2800" b="0" i="0" u="none" strike="noStrike" cap="none" spc="0">
                          <a:solidFill>
                            <a:schemeClr val="dk1"/>
                          </a:solidFill>
                          <a:latin typeface="Arial"/>
                          <a:ea typeface="Arial"/>
                          <a:cs typeface="Arial"/>
                        </a:rPr>
                        <a:t>d’espoir</a:t>
                      </a:r>
                      <a:endParaRPr sz="2800"/>
                    </a:p>
                  </a:txBody>
                  <a:tcPr marL="182879" marR="182879" marT="91435" marB="91435"/>
                </a:tc>
                <a:tc>
                  <a:txBody>
                    <a:bodyPr/>
                    <a:lstStyle/>
                    <a:p>
                      <a:pPr>
                        <a:defRPr/>
                      </a:pPr>
                      <a:r>
                        <a:rPr sz="2800"/>
                        <a:t>de méfiance</a:t>
                      </a:r>
                      <a:endParaRPr sz="4800"/>
                    </a:p>
                  </a:txBody>
                  <a:tcPr marL="182879" marR="182879" marT="91435" marB="91435"/>
                </a:tc>
                <a:tc>
                  <a:txBody>
                    <a:bodyPr/>
                    <a:lstStyle/>
                    <a:p>
                      <a:pPr>
                        <a:defRPr/>
                      </a:pPr>
                      <a:r>
                        <a:rPr sz="2800"/>
                        <a:t>de dépendance</a:t>
                      </a:r>
                      <a:endParaRPr sz="4800"/>
                    </a:p>
                  </a:txBody>
                  <a:tcPr marL="182879" marR="182879" marT="91435" marB="91435"/>
                </a:tc>
                <a:tc>
                  <a:txBody>
                    <a:bodyPr/>
                    <a:lstStyle/>
                    <a:p>
                      <a:pPr>
                        <a:defRPr/>
                      </a:pPr>
                      <a:r>
                        <a:rPr sz="2800" dirty="0" err="1"/>
                        <a:t>d’impuissance</a:t>
                      </a:r>
                      <a:r>
                        <a:rPr sz="2800" dirty="0"/>
                        <a:t> et de suspicion</a:t>
                      </a:r>
                      <a:endParaRPr sz="4800" dirty="0"/>
                    </a:p>
                  </a:txBody>
                  <a:tcPr marL="182879" marR="182879" marT="91435" marB="91435"/>
                </a:tc>
                <a:extLst>
                  <a:ext uri="{0D108BD9-81ED-4DB2-BD59-A6C34878D82A}">
                    <a16:rowId xmlns:a16="http://schemas.microsoft.com/office/drawing/2014/main" val="10005"/>
                  </a:ext>
                </a:extLst>
              </a:tr>
            </a:tbl>
          </a:graphicData>
        </a:graphic>
      </p:graphicFrame>
      <p:sp>
        <p:nvSpPr>
          <p:cNvPr id="165934" name=" 398338710">
            <a:extLst>
              <a:ext uri="{FF2B5EF4-FFF2-40B4-BE49-F238E27FC236}">
                <a16:creationId xmlns:a16="http://schemas.microsoft.com/office/drawing/2014/main" id="{0B3AF7F7-2975-A725-5026-260B23E3085C}"/>
              </a:ext>
            </a:extLst>
          </p:cNvPr>
          <p:cNvSpPr>
            <a:spLocks noChangeArrowheads="1"/>
          </p:cNvSpPr>
          <p:nvPr/>
        </p:nvSpPr>
        <p:spPr bwMode="auto">
          <a:xfrm>
            <a:off x="18376900" y="11280775"/>
            <a:ext cx="1412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algn="ctr" eaLnBrk="1"/>
            <a:endParaRPr lang="fr-FR" altLang="fr-FR" sz="6000"/>
          </a:p>
        </p:txBody>
      </p:sp>
      <p:pic>
        <p:nvPicPr>
          <p:cNvPr id="165935" name="Image 1918776813">
            <a:extLst>
              <a:ext uri="{FF2B5EF4-FFF2-40B4-BE49-F238E27FC236}">
                <a16:creationId xmlns:a16="http://schemas.microsoft.com/office/drawing/2014/main" id="{B3D8F35D-0A93-74F4-6489-2FD31D1A57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0938" y="2828925"/>
            <a:ext cx="2198687"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6" name=" 905734894">
            <a:extLst>
              <a:ext uri="{FF2B5EF4-FFF2-40B4-BE49-F238E27FC236}">
                <a16:creationId xmlns:a16="http://schemas.microsoft.com/office/drawing/2014/main" id="{990288CD-221D-36AB-0C5C-B11C7A8B67DB}"/>
              </a:ext>
            </a:extLst>
          </p:cNvPr>
          <p:cNvSpPr>
            <a:spLocks noChangeArrowheads="1"/>
          </p:cNvSpPr>
          <p:nvPr/>
        </p:nvSpPr>
        <p:spPr bwMode="auto">
          <a:xfrm>
            <a:off x="23009225" y="8413750"/>
            <a:ext cx="920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algn="ctr" eaLnBrk="1"/>
            <a:endParaRPr lang="fr-FR" altLang="fr-FR" sz="6000"/>
          </a:p>
        </p:txBody>
      </p:sp>
      <p:pic>
        <p:nvPicPr>
          <p:cNvPr id="165937" name="Image 1439729727">
            <a:extLst>
              <a:ext uri="{FF2B5EF4-FFF2-40B4-BE49-F238E27FC236}">
                <a16:creationId xmlns:a16="http://schemas.microsoft.com/office/drawing/2014/main" id="{79EA13E1-D5E6-57AB-83F5-26356A7391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0800" y="2736850"/>
            <a:ext cx="26193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8" name=" 426491779">
            <a:extLst>
              <a:ext uri="{FF2B5EF4-FFF2-40B4-BE49-F238E27FC236}">
                <a16:creationId xmlns:a16="http://schemas.microsoft.com/office/drawing/2014/main" id="{7143BDEC-656F-4EE7-16FC-E71A12E70186}"/>
              </a:ext>
            </a:extLst>
          </p:cNvPr>
          <p:cNvSpPr>
            <a:spLocks noChangeArrowheads="1"/>
          </p:cNvSpPr>
          <p:nvPr/>
        </p:nvSpPr>
        <p:spPr bwMode="auto">
          <a:xfrm>
            <a:off x="27287538" y="8837613"/>
            <a:ext cx="95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algn="ctr" eaLnBrk="1"/>
            <a:endParaRPr lang="fr-FR" altLang="fr-FR" sz="6000"/>
          </a:p>
        </p:txBody>
      </p:sp>
      <p:pic>
        <p:nvPicPr>
          <p:cNvPr id="165939" name="Image 1855777052">
            <a:extLst>
              <a:ext uri="{FF2B5EF4-FFF2-40B4-BE49-F238E27FC236}">
                <a16:creationId xmlns:a16="http://schemas.microsoft.com/office/drawing/2014/main" id="{3BAD9740-CD19-FA6A-5B0D-5D4F9E0282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18438" y="2617788"/>
            <a:ext cx="2582862"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40" name="Image 79307237">
            <a:extLst>
              <a:ext uri="{FF2B5EF4-FFF2-40B4-BE49-F238E27FC236}">
                <a16:creationId xmlns:a16="http://schemas.microsoft.com/office/drawing/2014/main" id="{228CF57D-BCFB-8929-71F0-7E18BF3635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33800" y="2536825"/>
            <a:ext cx="24352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1" name="ZoneTexte 10">
            <a:extLst>
              <a:ext uri="{FF2B5EF4-FFF2-40B4-BE49-F238E27FC236}">
                <a16:creationId xmlns:a16="http://schemas.microsoft.com/office/drawing/2014/main" id="{DEA5CCA4-64C0-BDC7-52BF-6CE7D174AE22}"/>
              </a:ext>
            </a:extLst>
          </p:cNvPr>
          <p:cNvSpPr txBox="1">
            <a:spLocks noChangeArrowheads="1"/>
          </p:cNvSpPr>
          <p:nvPr/>
        </p:nvSpPr>
        <p:spPr bwMode="auto">
          <a:xfrm>
            <a:off x="18838863" y="12871450"/>
            <a:ext cx="4129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r>
              <a:rPr lang="fr-FR" altLang="fr-FR" sz="3200" i="1">
                <a:solidFill>
                  <a:srgbClr val="002060"/>
                </a:solidFill>
              </a:rPr>
              <a:t>Dr Séverine Lejeune</a:t>
            </a:r>
            <a:endParaRPr lang="fr-FR" altLang="fr-FR" sz="600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Image 1">
            <a:extLst>
              <a:ext uri="{FF2B5EF4-FFF2-40B4-BE49-F238E27FC236}">
                <a16:creationId xmlns:a16="http://schemas.microsoft.com/office/drawing/2014/main" id="{184DB8B4-C13A-C433-F600-EB90258E57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07863" y="7007225"/>
            <a:ext cx="87503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Image 2">
            <a:extLst>
              <a:ext uri="{FF2B5EF4-FFF2-40B4-BE49-F238E27FC236}">
                <a16:creationId xmlns:a16="http://schemas.microsoft.com/office/drawing/2014/main" id="{542A3A85-1DB2-CBED-18EF-6B2DA1036D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371475"/>
            <a:ext cx="915987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Image 4">
            <a:extLst>
              <a:ext uri="{FF2B5EF4-FFF2-40B4-BE49-F238E27FC236}">
                <a16:creationId xmlns:a16="http://schemas.microsoft.com/office/drawing/2014/main" id="{3104CD1D-698C-9B9C-EF68-CB78EFAFDE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2138" y="6886575"/>
            <a:ext cx="90709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Image 5">
            <a:extLst>
              <a:ext uri="{FF2B5EF4-FFF2-40B4-BE49-F238E27FC236}">
                <a16:creationId xmlns:a16="http://schemas.microsoft.com/office/drawing/2014/main" id="{5D754FB3-AC35-2EF4-C582-2A7FABFE3F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30088" y="371475"/>
            <a:ext cx="8728075"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aches neurophysiologiques…"/>
          <p:cNvSpPr txBox="1">
            <a:spLocks noGrp="1"/>
          </p:cNvSpPr>
          <p:nvPr>
            <p:ph type="title"/>
          </p:nvPr>
        </p:nvSpPr>
        <p:spPr>
          <a:xfrm>
            <a:off x="1689100" y="1394690"/>
            <a:ext cx="21005800" cy="2286000"/>
          </a:xfrm>
          <a:prstGeom prst="rect">
            <a:avLst/>
          </a:prstGeom>
        </p:spPr>
        <p:txBody>
          <a:bodyPr>
            <a:normAutofit/>
          </a:bodyPr>
          <a:lstStyle/>
          <a:p>
            <a:pPr defTabSz="577850">
              <a:lnSpc>
                <a:spcPct val="90000"/>
              </a:lnSpc>
              <a:defRPr sz="5390" cap="all">
                <a:solidFill>
                  <a:srgbClr val="424C66"/>
                </a:solidFill>
                <a:latin typeface="Gill Sans Light"/>
                <a:ea typeface="Gill Sans Light"/>
                <a:cs typeface="Gill Sans Light"/>
                <a:sym typeface="Gill Sans Light"/>
              </a:defRPr>
            </a:pPr>
            <a:r>
              <a:rPr lang="fr-FR" sz="6600" dirty="0">
                <a:solidFill>
                  <a:srgbClr val="F6651E"/>
                </a:solidFill>
                <a:latin typeface="+mj-lt"/>
              </a:rPr>
              <a:t>La stabilisation / le camp de base</a:t>
            </a:r>
            <a:endParaRPr sz="6600" dirty="0">
              <a:solidFill>
                <a:srgbClr val="F6651E"/>
              </a:solidFill>
              <a:latin typeface="+mj-lt"/>
            </a:endParaRPr>
          </a:p>
        </p:txBody>
      </p:sp>
      <p:sp>
        <p:nvSpPr>
          <p:cNvPr id="266" name="Exercice immédiat: l’ancrage dans le corps…"/>
          <p:cNvSpPr txBox="1">
            <a:spLocks noGrp="1"/>
          </p:cNvSpPr>
          <p:nvPr>
            <p:ph type="body" idx="1"/>
          </p:nvPr>
        </p:nvSpPr>
        <p:spPr>
          <a:xfrm>
            <a:off x="1689100" y="3574472"/>
            <a:ext cx="21005800" cy="8871527"/>
          </a:xfrm>
          <a:prstGeom prst="rect">
            <a:avLst/>
          </a:prstGeom>
        </p:spPr>
        <p:txBody>
          <a:bodyPr>
            <a:normAutofit/>
          </a:bodyPr>
          <a:lstStyle/>
          <a:p>
            <a:pPr marL="0" indent="0" defTabSz="561340">
              <a:spcBef>
                <a:spcPts val="4000"/>
              </a:spcBef>
              <a:buClr>
                <a:srgbClr val="6FB7D7"/>
              </a:buClr>
              <a:buSzPct val="110000"/>
              <a:buNone/>
              <a:defRPr sz="3264"/>
            </a:pPr>
            <a:r>
              <a:rPr lang="fr-FR" sz="4000" dirty="0">
                <a:latin typeface="+mn-lt"/>
              </a:rPr>
              <a:t>Les exercices d’ancrage et de stabilisation</a:t>
            </a:r>
          </a:p>
          <a:p>
            <a:pPr marL="0" indent="0" defTabSz="561340">
              <a:spcBef>
                <a:spcPts val="4000"/>
              </a:spcBef>
              <a:buClr>
                <a:srgbClr val="6FB7D7"/>
              </a:buClr>
              <a:buSzPct val="110000"/>
              <a:buNone/>
              <a:defRPr sz="3264"/>
            </a:pPr>
            <a:r>
              <a:rPr lang="fr-FR" sz="4000" dirty="0">
                <a:latin typeface="+mn-lt"/>
              </a:rPr>
              <a:t>Le lieu sûr/ l’activité sûre/ la petite planète</a:t>
            </a:r>
          </a:p>
          <a:p>
            <a:pPr marL="0" indent="0" defTabSz="561340">
              <a:spcBef>
                <a:spcPts val="4000"/>
              </a:spcBef>
              <a:buClr>
                <a:srgbClr val="6FB7D7"/>
              </a:buClr>
              <a:buSzPct val="110000"/>
              <a:buNone/>
              <a:defRPr sz="3264"/>
            </a:pPr>
            <a:r>
              <a:rPr lang="fr-FR" sz="4000" dirty="0">
                <a:latin typeface="+mn-lt"/>
              </a:rPr>
              <a:t>Pouvoir s’auto-apaiser soi-même</a:t>
            </a:r>
          </a:p>
          <a:p>
            <a:pPr marL="0" indent="0" defTabSz="561340">
              <a:spcBef>
                <a:spcPts val="4000"/>
              </a:spcBef>
              <a:buClr>
                <a:srgbClr val="6FB7D7"/>
              </a:buClr>
              <a:buSzPct val="110000"/>
              <a:buNone/>
              <a:defRPr sz="3264"/>
            </a:pPr>
            <a:r>
              <a:rPr lang="fr-FR" sz="4000" dirty="0">
                <a:latin typeface="+mn-lt"/>
              </a:rPr>
              <a:t>Le contenant</a:t>
            </a:r>
          </a:p>
          <a:p>
            <a:pPr marL="0" indent="0" defTabSz="561340">
              <a:spcBef>
                <a:spcPts val="4000"/>
              </a:spcBef>
              <a:buClr>
                <a:srgbClr val="6FB7D7"/>
              </a:buClr>
              <a:buSzPct val="110000"/>
              <a:buNone/>
              <a:defRPr sz="3264"/>
            </a:pPr>
            <a:r>
              <a:rPr lang="fr-FR" sz="4000" dirty="0">
                <a:latin typeface="+mn-lt"/>
              </a:rPr>
              <a:t>Les figures ressources</a:t>
            </a:r>
          </a:p>
          <a:p>
            <a:pPr marL="0" indent="0" defTabSz="561340">
              <a:spcBef>
                <a:spcPts val="4000"/>
              </a:spcBef>
              <a:buClr>
                <a:srgbClr val="6FB7D7"/>
              </a:buClr>
              <a:buSzPct val="110000"/>
              <a:buNone/>
              <a:defRPr sz="3264"/>
            </a:pPr>
            <a:endParaRPr sz="4000" dirty="0">
              <a:latin typeface="+mn-lt"/>
            </a:endParaRPr>
          </a:p>
        </p:txBody>
      </p:sp>
    </p:spTree>
    <p:extLst>
      <p:ext uri="{BB962C8B-B14F-4D97-AF65-F5344CB8AC3E}">
        <p14:creationId xmlns:p14="http://schemas.microsoft.com/office/powerpoint/2010/main" val="406255224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A567FB-A188-8460-FC1F-425F43DA60B0}"/>
              </a:ext>
            </a:extLst>
          </p:cNvPr>
          <p:cNvSpPr>
            <a:spLocks noGrp="1"/>
          </p:cNvSpPr>
          <p:nvPr>
            <p:ph type="title"/>
          </p:nvPr>
        </p:nvSpPr>
        <p:spPr/>
        <p:txBody>
          <a:bodyPr/>
          <a:lstStyle/>
          <a:p>
            <a:pPr algn="ctr"/>
            <a:r>
              <a:rPr lang="fr-FR" dirty="0">
                <a:solidFill>
                  <a:srgbClr val="F6651E"/>
                </a:solidFill>
                <a:latin typeface="+mj-lt"/>
              </a:rPr>
              <a:t>Les figures ressources</a:t>
            </a:r>
          </a:p>
        </p:txBody>
      </p:sp>
      <p:sp>
        <p:nvSpPr>
          <p:cNvPr id="3" name="Espace réservé du texte 2">
            <a:extLst>
              <a:ext uri="{FF2B5EF4-FFF2-40B4-BE49-F238E27FC236}">
                <a16:creationId xmlns:a16="http://schemas.microsoft.com/office/drawing/2014/main" id="{3931BBF4-798C-D85A-06EE-570A732F96E5}"/>
              </a:ext>
            </a:extLst>
          </p:cNvPr>
          <p:cNvSpPr>
            <a:spLocks noGrp="1"/>
          </p:cNvSpPr>
          <p:nvPr>
            <p:ph type="body" idx="1"/>
          </p:nvPr>
        </p:nvSpPr>
        <p:spPr/>
        <p:txBody>
          <a:bodyPr/>
          <a:lstStyle/>
          <a:p>
            <a:endParaRPr lang="fr-FR" b="1" dirty="0"/>
          </a:p>
          <a:p>
            <a:endParaRPr lang="fr-FR" b="1" dirty="0"/>
          </a:p>
          <a:p>
            <a:endParaRPr lang="fr-FR" dirty="0"/>
          </a:p>
        </p:txBody>
      </p:sp>
    </p:spTree>
    <p:extLst>
      <p:ext uri="{BB962C8B-B14F-4D97-AF65-F5344CB8AC3E}">
        <p14:creationId xmlns:p14="http://schemas.microsoft.com/office/powerpoint/2010/main" val="59868794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Espace réservé du pied de page 3"/>
          <p:cNvSpPr txBox="1"/>
          <p:nvPr/>
        </p:nvSpPr>
        <p:spPr>
          <a:xfrm>
            <a:off x="8168640" y="12802234"/>
            <a:ext cx="8046720" cy="5511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defTabSz="914400">
              <a:defRPr sz="2400" b="0">
                <a:solidFill>
                  <a:srgbClr val="FFFFFF"/>
                </a:solidFill>
                <a:latin typeface="Tahoma"/>
                <a:ea typeface="Tahoma"/>
                <a:cs typeface="Tahoma"/>
                <a:sym typeface="Tahoma"/>
              </a:defRPr>
            </a:lvl1pPr>
          </a:lstStyle>
          <a:p>
            <a:r>
              <a:t>© H.Dellucci – Cercle de Compétences</a:t>
            </a:r>
          </a:p>
        </p:txBody>
      </p:sp>
      <p:pic>
        <p:nvPicPr>
          <p:cNvPr id="762" name="Image 5" descr="Image 5"/>
          <p:cNvPicPr>
            <a:picLocks noChangeAspect="1"/>
          </p:cNvPicPr>
          <p:nvPr/>
        </p:nvPicPr>
        <p:blipFill>
          <a:blip r:embed="rId2"/>
          <a:stretch>
            <a:fillRect/>
          </a:stretch>
        </p:blipFill>
        <p:spPr>
          <a:xfrm>
            <a:off x="3875087" y="661309"/>
            <a:ext cx="5791201" cy="4267200"/>
          </a:xfrm>
          <a:prstGeom prst="rect">
            <a:avLst/>
          </a:prstGeom>
          <a:ln w="12700">
            <a:miter lim="400000"/>
          </a:ln>
        </p:spPr>
      </p:pic>
      <p:pic>
        <p:nvPicPr>
          <p:cNvPr id="763" name="Image 7" descr="Image 7"/>
          <p:cNvPicPr>
            <a:picLocks noChangeAspect="1"/>
          </p:cNvPicPr>
          <p:nvPr/>
        </p:nvPicPr>
        <p:blipFill>
          <a:blip r:embed="rId3"/>
          <a:stretch>
            <a:fillRect/>
          </a:stretch>
        </p:blipFill>
        <p:spPr>
          <a:xfrm>
            <a:off x="18979472" y="8446453"/>
            <a:ext cx="5108574" cy="5108574"/>
          </a:xfrm>
          <a:prstGeom prst="rect">
            <a:avLst/>
          </a:prstGeom>
          <a:ln w="12700">
            <a:miter lim="400000"/>
          </a:ln>
        </p:spPr>
      </p:pic>
      <p:pic>
        <p:nvPicPr>
          <p:cNvPr id="1034" name="Picture 10" descr="Quel chêne planter ? - Hortus Focus I mag">
            <a:extLst>
              <a:ext uri="{FF2B5EF4-FFF2-40B4-BE49-F238E27FC236}">
                <a16:creationId xmlns:a16="http://schemas.microsoft.com/office/drawing/2014/main" id="{4220DD6B-3DA8-FD7F-BE41-0550C5F7A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3790" y="661309"/>
            <a:ext cx="11926570" cy="7936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santé mentale communautaire | Cercle de compétences">
            <a:extLst>
              <a:ext uri="{FF2B5EF4-FFF2-40B4-BE49-F238E27FC236}">
                <a16:creationId xmlns:a16="http://schemas.microsoft.com/office/drawing/2014/main" id="{13DAF9D5-4C26-1DCE-1D4F-AC628E382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76" y="661309"/>
            <a:ext cx="2991132" cy="387177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imone Veil">
            <a:extLst>
              <a:ext uri="{FF2B5EF4-FFF2-40B4-BE49-F238E27FC236}">
                <a16:creationId xmlns:a16="http://schemas.microsoft.com/office/drawing/2014/main" id="{368AD47B-7464-8423-40AF-A96F21B08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7552" y="5851149"/>
            <a:ext cx="4857750" cy="323261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F98264D-A053-DFEF-6571-40F70E87D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464" y="5046049"/>
            <a:ext cx="9067743" cy="6800807"/>
          </a:xfrm>
          <a:prstGeom prst="rect">
            <a:avLst/>
          </a:prstGeom>
        </p:spPr>
      </p:pic>
      <p:pic>
        <p:nvPicPr>
          <p:cNvPr id="1044" name="Picture 20" descr="Impression de la déesse Lakshmi : art hindou pour la richesse et l'abondance (téléchargement numérique) image 1">
            <a:extLst>
              <a:ext uri="{FF2B5EF4-FFF2-40B4-BE49-F238E27FC236}">
                <a16:creationId xmlns:a16="http://schemas.microsoft.com/office/drawing/2014/main" id="{7B00AB28-C2BA-041C-E1E1-98F87ABB80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42633" y="8571865"/>
            <a:ext cx="485775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20A81F56-478A-A8B1-E85F-E7A4EAF46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3790" y="8761504"/>
            <a:ext cx="3769677" cy="5026236"/>
          </a:xfrm>
          <a:prstGeom prst="rect">
            <a:avLst/>
          </a:prstGeom>
        </p:spPr>
      </p:pic>
    </p:spTree>
    <p:extLst>
      <p:ext uri="{BB962C8B-B14F-4D97-AF65-F5344CB8AC3E}">
        <p14:creationId xmlns:p14="http://schemas.microsoft.com/office/powerpoint/2010/main" val="114496811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Espace réservé du pied de page 3"/>
          <p:cNvSpPr txBox="1"/>
          <p:nvPr/>
        </p:nvSpPr>
        <p:spPr>
          <a:xfrm>
            <a:off x="10641968" y="12973688"/>
            <a:ext cx="9497695" cy="6146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defTabSz="914400">
              <a:defRPr sz="2800">
                <a:solidFill>
                  <a:srgbClr val="FFFFFF"/>
                </a:solidFill>
                <a:latin typeface="Tahoma"/>
                <a:ea typeface="Tahoma"/>
                <a:cs typeface="Tahoma"/>
                <a:sym typeface="Tahoma"/>
              </a:defRPr>
            </a:lvl1pPr>
          </a:lstStyle>
          <a:p>
            <a:r>
              <a:t>© H.Dellucci – Cercle de Compétences</a:t>
            </a:r>
          </a:p>
        </p:txBody>
      </p:sp>
      <p:sp>
        <p:nvSpPr>
          <p:cNvPr id="772" name="Titre 1"/>
          <p:cNvSpPr txBox="1">
            <a:spLocks noGrp="1"/>
          </p:cNvSpPr>
          <p:nvPr>
            <p:ph type="title"/>
          </p:nvPr>
        </p:nvSpPr>
        <p:spPr>
          <a:xfrm>
            <a:off x="3406778" y="215900"/>
            <a:ext cx="17138651" cy="1905000"/>
          </a:xfrm>
          <a:prstGeom prst="rect">
            <a:avLst/>
          </a:prstGeom>
        </p:spPr>
        <p:txBody>
          <a:bodyPr/>
          <a:lstStyle>
            <a:lvl1pPr>
              <a:defRPr sz="7200">
                <a:solidFill>
                  <a:srgbClr val="E98960"/>
                </a:solidFill>
              </a:defRPr>
            </a:lvl1pPr>
          </a:lstStyle>
          <a:p>
            <a:r>
              <a:rPr dirty="0">
                <a:solidFill>
                  <a:srgbClr val="F6651E"/>
                </a:solidFill>
                <a:latin typeface="+mj-lt"/>
              </a:rPr>
              <a:t>Le Collage de la </a:t>
            </a:r>
            <a:r>
              <a:rPr dirty="0" err="1">
                <a:solidFill>
                  <a:srgbClr val="F6651E"/>
                </a:solidFill>
                <a:latin typeface="+mj-lt"/>
              </a:rPr>
              <a:t>Famille</a:t>
            </a:r>
            <a:r>
              <a:rPr dirty="0">
                <a:solidFill>
                  <a:srgbClr val="F6651E"/>
                </a:solidFill>
                <a:latin typeface="+mj-lt"/>
              </a:rPr>
              <a:t> </a:t>
            </a:r>
            <a:r>
              <a:rPr dirty="0" err="1">
                <a:solidFill>
                  <a:srgbClr val="F6651E"/>
                </a:solidFill>
                <a:latin typeface="+mj-lt"/>
              </a:rPr>
              <a:t>Symbolique</a:t>
            </a:r>
            <a:r>
              <a:rPr dirty="0">
                <a:solidFill>
                  <a:srgbClr val="F6651E"/>
                </a:solidFill>
                <a:latin typeface="+mj-lt"/>
              </a:rPr>
              <a:t> </a:t>
            </a:r>
            <a:r>
              <a:rPr lang="fr-FR" dirty="0">
                <a:solidFill>
                  <a:srgbClr val="F6651E"/>
                </a:solidFill>
                <a:latin typeface="+mj-lt"/>
              </a:rPr>
              <a:t>– </a:t>
            </a:r>
            <a:r>
              <a:rPr lang="fr-FR" sz="2800" dirty="0">
                <a:solidFill>
                  <a:srgbClr val="004D80"/>
                </a:solidFill>
                <a:latin typeface="+mj-lt"/>
              </a:rPr>
              <a:t>HELENE DELLUCCI</a:t>
            </a:r>
            <a:endParaRPr sz="2800" dirty="0">
              <a:solidFill>
                <a:srgbClr val="F6651E"/>
              </a:solidFill>
              <a:latin typeface="+mj-lt"/>
            </a:endParaRPr>
          </a:p>
        </p:txBody>
      </p:sp>
      <p:sp>
        <p:nvSpPr>
          <p:cNvPr id="773" name="Espace réservé du contenu 2"/>
          <p:cNvSpPr txBox="1">
            <a:spLocks noGrp="1"/>
          </p:cNvSpPr>
          <p:nvPr>
            <p:ph type="body" idx="1"/>
          </p:nvPr>
        </p:nvSpPr>
        <p:spPr>
          <a:xfrm>
            <a:off x="3578223" y="2324101"/>
            <a:ext cx="18621376" cy="11160128"/>
          </a:xfrm>
          <a:prstGeom prst="rect">
            <a:avLst/>
          </a:prstGeom>
        </p:spPr>
        <p:txBody>
          <a:bodyPr/>
          <a:lstStyle/>
          <a:p>
            <a:pPr marL="905255" indent="-905255" defTabSz="1810511">
              <a:lnSpc>
                <a:spcPct val="70000"/>
              </a:lnSpc>
              <a:spcBef>
                <a:spcPts val="1900"/>
              </a:spcBef>
              <a:buFontTx/>
              <a:buAutoNum type="arabicPeriod"/>
              <a:defRPr sz="4752" i="1"/>
            </a:pPr>
            <a:r>
              <a:t>Veuillez choisir une ou plusieurs figures : « Parmi des figures connues, de cette époque, ou dans l’histoire, voire même des figures symboliques ou mythiques, de qui auriez-vous aimé être influencé ou accompagné/éduqué? » </a:t>
            </a:r>
          </a:p>
          <a:p>
            <a:pPr marL="905255" indent="-905255" defTabSz="1810511">
              <a:lnSpc>
                <a:spcPct val="70000"/>
              </a:lnSpc>
              <a:spcBef>
                <a:spcPts val="1900"/>
              </a:spcBef>
              <a:buFontTx/>
              <a:buAutoNum type="arabicPeriod"/>
              <a:defRPr sz="4752" i="1"/>
            </a:pPr>
            <a:r>
              <a:t>Explorer les valeurs existentielles qui sous-tendent le choix pour chaque figure : « Qu’est-ce qui a fait que vous avez choisi cette figure particulière ? »</a:t>
            </a:r>
            <a:br/>
            <a:r>
              <a:t>et mettez en lien les dimensions énoncées avec les choix existentiels. </a:t>
            </a:r>
            <a:r>
              <a:rPr i="0"/>
              <a:t> </a:t>
            </a:r>
          </a:p>
          <a:p>
            <a:pPr marL="905255" indent="-905255" defTabSz="1810511">
              <a:lnSpc>
                <a:spcPct val="70000"/>
              </a:lnSpc>
              <a:spcBef>
                <a:spcPts val="1900"/>
              </a:spcBef>
              <a:buFontTx/>
              <a:buAutoNum type="arabicPeriod"/>
              <a:defRPr sz="4752" i="1"/>
            </a:pPr>
            <a:r>
              <a:t>Veuillez aller rechercher des informations sur la/les personne/s choisies.</a:t>
            </a:r>
          </a:p>
          <a:p>
            <a:pPr marL="905255" indent="-905255" defTabSz="1810511">
              <a:lnSpc>
                <a:spcPct val="70000"/>
              </a:lnSpc>
              <a:spcBef>
                <a:spcPts val="1900"/>
              </a:spcBef>
              <a:buFontTx/>
              <a:buAutoNum type="arabicPeriod"/>
              <a:defRPr sz="4752" i="1"/>
            </a:pPr>
            <a:r>
              <a:t>Imprimez une ou plusieurs photos/images de la/des figure/s choisies, en veillant à les choisir comme de quelquun que vous affectionnez. </a:t>
            </a:r>
            <a:br/>
            <a:r>
              <a:t>Ensuite faites un collage de ces photos, et placez-le dans un endroit où vous pouvez le voir tous les jours</a:t>
            </a:r>
          </a:p>
          <a:p>
            <a:pPr marL="905255" indent="-905255" defTabSz="1810511">
              <a:lnSpc>
                <a:spcPct val="70000"/>
              </a:lnSpc>
              <a:spcBef>
                <a:spcPts val="1900"/>
              </a:spcBef>
              <a:buFontTx/>
              <a:buAutoNum type="arabicPeriod"/>
              <a:defRPr sz="4752" i="1"/>
            </a:pPr>
            <a:r>
              <a:t>Créez un dialogue avec ces représentations, en incluant si nécessaire, la possibilité de demander conseil, du soutien.</a:t>
            </a:r>
          </a:p>
          <a:p>
            <a:pPr marL="905255" indent="-905255" defTabSz="1810511">
              <a:lnSpc>
                <a:spcPct val="70000"/>
              </a:lnSpc>
              <a:spcBef>
                <a:spcPts val="1900"/>
              </a:spcBef>
              <a:buSzTx/>
              <a:buNone/>
              <a:defRPr sz="4752"/>
            </a:pPr>
            <a:r>
              <a:t>N.B. La Famille Symbolique s’ajoute à la famille réelle, elle ne la remplace pas!</a:t>
            </a:r>
          </a:p>
        </p:txBody>
      </p:sp>
    </p:spTree>
    <p:extLst>
      <p:ext uri="{BB962C8B-B14F-4D97-AF65-F5344CB8AC3E}">
        <p14:creationId xmlns:p14="http://schemas.microsoft.com/office/powerpoint/2010/main" val="19774922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73">
                                            <p:bg/>
                                          </p:spTgt>
                                        </p:tgtEl>
                                        <p:attrNameLst>
                                          <p:attrName>style.visibility</p:attrName>
                                        </p:attrNameLst>
                                      </p:cBhvr>
                                      <p:to>
                                        <p:strVal val="visible"/>
                                      </p:to>
                                    </p:set>
                                    <p:animEffect transition="in" filter="fade">
                                      <p:cBhvr>
                                        <p:cTn id="7" dur="2000"/>
                                        <p:tgtEl>
                                          <p:spTgt spid="773">
                                            <p:bg/>
                                          </p:spTgt>
                                        </p:tgtEl>
                                      </p:cBhvr>
                                    </p:animEffect>
                                  </p:childTnLst>
                                </p:cTn>
                              </p:par>
                              <p:par>
                                <p:cTn id="8" presetID="10" presetClass="entr" presetSubtype="0" fill="hold" grpId="0" nodeType="withEffect">
                                  <p:stCondLst>
                                    <p:cond delay="0"/>
                                  </p:stCondLst>
                                  <p:iterate>
                                    <p:tmAbs val="0"/>
                                  </p:iterate>
                                  <p:childTnLst>
                                    <p:set>
                                      <p:cBhvr>
                                        <p:cTn id="9" fill="hold"/>
                                        <p:tgtEl>
                                          <p:spTgt spid="773">
                                            <p:txEl>
                                              <p:pRg st="0" end="0"/>
                                            </p:txEl>
                                          </p:spTgt>
                                        </p:tgtEl>
                                        <p:attrNameLst>
                                          <p:attrName>style.visibility</p:attrName>
                                        </p:attrNameLst>
                                      </p:cBhvr>
                                      <p:to>
                                        <p:strVal val="visible"/>
                                      </p:to>
                                    </p:set>
                                    <p:animEffect transition="in" filter="fade">
                                      <p:cBhvr>
                                        <p:cTn id="10" dur="2000"/>
                                        <p:tgtEl>
                                          <p:spTgt spid="7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773">
                                            <p:txEl>
                                              <p:pRg st="1" end="1"/>
                                            </p:txEl>
                                          </p:spTgt>
                                        </p:tgtEl>
                                        <p:attrNameLst>
                                          <p:attrName>style.visibility</p:attrName>
                                        </p:attrNameLst>
                                      </p:cBhvr>
                                      <p:to>
                                        <p:strVal val="visible"/>
                                      </p:to>
                                    </p:set>
                                    <p:animEffect transition="in" filter="fade">
                                      <p:cBhvr>
                                        <p:cTn id="15" dur="2000"/>
                                        <p:tgtEl>
                                          <p:spTgt spid="7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773">
                                            <p:txEl>
                                              <p:pRg st="2" end="2"/>
                                            </p:txEl>
                                          </p:spTgt>
                                        </p:tgtEl>
                                        <p:attrNameLst>
                                          <p:attrName>style.visibility</p:attrName>
                                        </p:attrNameLst>
                                      </p:cBhvr>
                                      <p:to>
                                        <p:strVal val="visible"/>
                                      </p:to>
                                    </p:set>
                                    <p:animEffect transition="in" filter="fade">
                                      <p:cBhvr>
                                        <p:cTn id="20" dur="2000"/>
                                        <p:tgtEl>
                                          <p:spTgt spid="77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773">
                                            <p:txEl>
                                              <p:pRg st="3" end="3"/>
                                            </p:txEl>
                                          </p:spTgt>
                                        </p:tgtEl>
                                        <p:attrNameLst>
                                          <p:attrName>style.visibility</p:attrName>
                                        </p:attrNameLst>
                                      </p:cBhvr>
                                      <p:to>
                                        <p:strVal val="visible"/>
                                      </p:to>
                                    </p:set>
                                    <p:animEffect transition="in" filter="fade">
                                      <p:cBhvr>
                                        <p:cTn id="25" dur="2000"/>
                                        <p:tgtEl>
                                          <p:spTgt spid="77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773">
                                            <p:txEl>
                                              <p:pRg st="4" end="4"/>
                                            </p:txEl>
                                          </p:spTgt>
                                        </p:tgtEl>
                                        <p:attrNameLst>
                                          <p:attrName>style.visibility</p:attrName>
                                        </p:attrNameLst>
                                      </p:cBhvr>
                                      <p:to>
                                        <p:strVal val="visible"/>
                                      </p:to>
                                    </p:set>
                                    <p:animEffect transition="in" filter="fade">
                                      <p:cBhvr>
                                        <p:cTn id="30" dur="2000"/>
                                        <p:tgtEl>
                                          <p:spTgt spid="77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773">
                                            <p:txEl>
                                              <p:pRg st="5" end="5"/>
                                            </p:txEl>
                                          </p:spTgt>
                                        </p:tgtEl>
                                        <p:attrNameLst>
                                          <p:attrName>style.visibility</p:attrName>
                                        </p:attrNameLst>
                                      </p:cBhvr>
                                      <p:to>
                                        <p:strVal val="visible"/>
                                      </p:to>
                                    </p:set>
                                    <p:animEffect transition="in" filter="fade">
                                      <p:cBhvr>
                                        <p:cTn id="35" dur="2000"/>
                                        <p:tgtEl>
                                          <p:spTgt spid="7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build="p"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itre 1"/>
          <p:cNvSpPr txBox="1">
            <a:spLocks noGrp="1"/>
          </p:cNvSpPr>
          <p:nvPr>
            <p:ph type="title"/>
          </p:nvPr>
        </p:nvSpPr>
        <p:spPr>
          <a:xfrm>
            <a:off x="3984626" y="377825"/>
            <a:ext cx="16583023" cy="2286001"/>
          </a:xfrm>
          <a:prstGeom prst="rect">
            <a:avLst/>
          </a:prstGeom>
        </p:spPr>
        <p:txBody>
          <a:bodyPr/>
          <a:lstStyle/>
          <a:p>
            <a:pPr>
              <a:defRPr sz="5800">
                <a:solidFill>
                  <a:srgbClr val="E98960"/>
                </a:solidFill>
              </a:defRPr>
            </a:pPr>
            <a:br>
              <a:rPr dirty="0">
                <a:solidFill>
                  <a:srgbClr val="F6651E"/>
                </a:solidFill>
              </a:rPr>
            </a:br>
            <a:r>
              <a:rPr dirty="0">
                <a:solidFill>
                  <a:srgbClr val="F6651E"/>
                </a:solidFill>
              </a:rPr>
              <a:t>EXERCICE </a:t>
            </a:r>
            <a:r>
              <a:rPr dirty="0" err="1">
                <a:solidFill>
                  <a:srgbClr val="F6651E"/>
                </a:solidFill>
              </a:rPr>
              <a:t>À</a:t>
            </a:r>
            <a:r>
              <a:rPr dirty="0">
                <a:solidFill>
                  <a:srgbClr val="F6651E"/>
                </a:solidFill>
              </a:rPr>
              <a:t> DEUX : 2 X 20 MIN</a:t>
            </a:r>
          </a:p>
        </p:txBody>
      </p:sp>
      <p:sp>
        <p:nvSpPr>
          <p:cNvPr id="776" name="Espace réservé du contenu 2"/>
          <p:cNvSpPr txBox="1">
            <a:spLocks noGrp="1"/>
          </p:cNvSpPr>
          <p:nvPr>
            <p:ph type="body" idx="1"/>
          </p:nvPr>
        </p:nvSpPr>
        <p:spPr>
          <a:xfrm>
            <a:off x="2826524" y="3346450"/>
            <a:ext cx="18899226" cy="10369550"/>
          </a:xfrm>
          <a:prstGeom prst="rect">
            <a:avLst/>
          </a:prstGeom>
        </p:spPr>
        <p:txBody>
          <a:bodyPr>
            <a:normAutofit/>
          </a:bodyPr>
          <a:lstStyle/>
          <a:p>
            <a:pPr>
              <a:lnSpc>
                <a:spcPct val="80000"/>
              </a:lnSpc>
              <a:spcBef>
                <a:spcPts val="2800"/>
              </a:spcBef>
              <a:buFontTx/>
              <a:buAutoNum type="arabicPeriod"/>
              <a:defRPr sz="4000" b="1"/>
            </a:pPr>
            <a:r>
              <a:rPr dirty="0"/>
              <a:t>“ Parmi des figures </a:t>
            </a:r>
            <a:r>
              <a:rPr dirty="0" err="1"/>
              <a:t>connues</a:t>
            </a:r>
            <a:r>
              <a:rPr dirty="0"/>
              <a:t>, de </a:t>
            </a:r>
            <a:r>
              <a:rPr dirty="0" err="1"/>
              <a:t>cette</a:t>
            </a:r>
            <a:r>
              <a:rPr dirty="0"/>
              <a:t> époque </a:t>
            </a:r>
            <a:r>
              <a:rPr dirty="0" err="1"/>
              <a:t>ou</a:t>
            </a:r>
            <a:r>
              <a:rPr dirty="0"/>
              <a:t> dans </a:t>
            </a:r>
            <a:r>
              <a:rPr dirty="0" err="1"/>
              <a:t>l’histoire</a:t>
            </a:r>
            <a:r>
              <a:rPr dirty="0"/>
              <a:t>, </a:t>
            </a:r>
            <a:r>
              <a:rPr dirty="0" err="1"/>
              <a:t>voir</a:t>
            </a:r>
            <a:r>
              <a:rPr dirty="0"/>
              <a:t> </a:t>
            </a:r>
            <a:r>
              <a:rPr dirty="0" err="1"/>
              <a:t>même</a:t>
            </a:r>
            <a:r>
              <a:rPr dirty="0"/>
              <a:t> des figures </a:t>
            </a:r>
            <a:r>
              <a:rPr dirty="0" err="1"/>
              <a:t>symboliques</a:t>
            </a:r>
            <a:r>
              <a:rPr dirty="0"/>
              <a:t> </a:t>
            </a:r>
            <a:r>
              <a:rPr dirty="0" err="1"/>
              <a:t>ou</a:t>
            </a:r>
            <a:r>
              <a:rPr dirty="0"/>
              <a:t> </a:t>
            </a:r>
            <a:r>
              <a:rPr dirty="0" err="1"/>
              <a:t>mythiques</a:t>
            </a:r>
            <a:r>
              <a:rPr dirty="0"/>
              <a:t>, de qui </a:t>
            </a:r>
            <a:r>
              <a:rPr dirty="0" err="1"/>
              <a:t>auriez-vous</a:t>
            </a:r>
            <a:r>
              <a:rPr dirty="0"/>
              <a:t> </a:t>
            </a:r>
            <a:r>
              <a:rPr dirty="0" err="1"/>
              <a:t>aimé</a:t>
            </a:r>
            <a:r>
              <a:rPr dirty="0"/>
              <a:t> </a:t>
            </a:r>
            <a:r>
              <a:rPr dirty="0" err="1"/>
              <a:t>être</a:t>
            </a:r>
            <a:r>
              <a:rPr dirty="0"/>
              <a:t> </a:t>
            </a:r>
            <a:r>
              <a:rPr dirty="0" err="1"/>
              <a:t>influencé</a:t>
            </a:r>
            <a:r>
              <a:rPr dirty="0"/>
              <a:t> </a:t>
            </a:r>
            <a:r>
              <a:rPr dirty="0" err="1"/>
              <a:t>ou</a:t>
            </a:r>
            <a:r>
              <a:rPr dirty="0"/>
              <a:t> </a:t>
            </a:r>
            <a:r>
              <a:rPr dirty="0" err="1"/>
              <a:t>accompagné</a:t>
            </a:r>
            <a:r>
              <a:rPr dirty="0"/>
              <a:t>/</a:t>
            </a:r>
            <a:r>
              <a:rPr dirty="0" err="1"/>
              <a:t>éduqué</a:t>
            </a:r>
            <a:r>
              <a:rPr dirty="0"/>
              <a:t>?”</a:t>
            </a:r>
          </a:p>
          <a:p>
            <a:pPr>
              <a:lnSpc>
                <a:spcPct val="80000"/>
              </a:lnSpc>
              <a:spcBef>
                <a:spcPts val="2800"/>
              </a:spcBef>
              <a:defRPr sz="4000"/>
            </a:pPr>
            <a:endParaRPr b="1" dirty="0"/>
          </a:p>
          <a:p>
            <a:pPr>
              <a:lnSpc>
                <a:spcPct val="80000"/>
              </a:lnSpc>
              <a:spcBef>
                <a:spcPts val="2800"/>
              </a:spcBef>
              <a:buFontTx/>
              <a:buAutoNum type="arabicPeriod" startAt="2"/>
              <a:defRPr sz="4000" b="1"/>
            </a:pPr>
            <a:r>
              <a:rPr dirty="0" err="1"/>
              <a:t>Explorez</a:t>
            </a:r>
            <a:r>
              <a:rPr dirty="0"/>
              <a:t> les </a:t>
            </a:r>
            <a:r>
              <a:rPr dirty="0" err="1"/>
              <a:t>valeurs</a:t>
            </a:r>
            <a:r>
              <a:rPr dirty="0"/>
              <a:t> </a:t>
            </a:r>
            <a:r>
              <a:rPr dirty="0" err="1"/>
              <a:t>existentielles</a:t>
            </a:r>
            <a:r>
              <a:rPr dirty="0"/>
              <a:t> qui sous-tendent le </a:t>
            </a:r>
            <a:r>
              <a:rPr dirty="0" err="1"/>
              <a:t>choix</a:t>
            </a:r>
            <a:r>
              <a:rPr dirty="0"/>
              <a:t> de </a:t>
            </a:r>
            <a:r>
              <a:rPr dirty="0" err="1"/>
              <a:t>chacune</a:t>
            </a:r>
            <a:r>
              <a:rPr dirty="0"/>
              <a:t> des figures :  ”</a:t>
            </a:r>
            <a:r>
              <a:rPr dirty="0" err="1"/>
              <a:t>Qu’est-ce</a:t>
            </a:r>
            <a:r>
              <a:rPr dirty="0"/>
              <a:t> qui a fait que </a:t>
            </a:r>
            <a:r>
              <a:rPr dirty="0" err="1"/>
              <a:t>vous</a:t>
            </a:r>
            <a:r>
              <a:rPr dirty="0"/>
              <a:t> </a:t>
            </a:r>
            <a:r>
              <a:rPr dirty="0" err="1"/>
              <a:t>avez</a:t>
            </a:r>
            <a:r>
              <a:rPr dirty="0"/>
              <a:t> </a:t>
            </a:r>
            <a:r>
              <a:rPr dirty="0" err="1"/>
              <a:t>choisi</a:t>
            </a:r>
            <a:r>
              <a:rPr dirty="0"/>
              <a:t> </a:t>
            </a:r>
            <a:r>
              <a:rPr dirty="0" err="1"/>
              <a:t>cette</a:t>
            </a:r>
            <a:r>
              <a:rPr dirty="0"/>
              <a:t> figure-</a:t>
            </a:r>
            <a:r>
              <a:rPr dirty="0" err="1"/>
              <a:t>là</a:t>
            </a:r>
            <a:r>
              <a:rPr dirty="0"/>
              <a:t> </a:t>
            </a:r>
            <a:r>
              <a:rPr dirty="0" err="1"/>
              <a:t>plutôt</a:t>
            </a:r>
            <a:r>
              <a:rPr dirty="0"/>
              <a:t> </a:t>
            </a:r>
            <a:r>
              <a:rPr dirty="0" err="1"/>
              <a:t>qu’une</a:t>
            </a:r>
            <a:r>
              <a:rPr dirty="0"/>
              <a:t> </a:t>
            </a:r>
            <a:r>
              <a:rPr dirty="0" err="1"/>
              <a:t>autre</a:t>
            </a:r>
            <a:r>
              <a:rPr dirty="0"/>
              <a:t> ?”</a:t>
            </a:r>
          </a:p>
          <a:p>
            <a:pPr>
              <a:lnSpc>
                <a:spcPct val="80000"/>
              </a:lnSpc>
              <a:spcBef>
                <a:spcPts val="2800"/>
              </a:spcBef>
              <a:defRPr sz="4000"/>
            </a:pPr>
            <a:r>
              <a:rPr dirty="0" err="1"/>
              <a:t>Listez</a:t>
            </a:r>
            <a:r>
              <a:rPr dirty="0"/>
              <a:t> 3 </a:t>
            </a:r>
            <a:r>
              <a:rPr dirty="0" err="1"/>
              <a:t>valeurs</a:t>
            </a:r>
            <a:r>
              <a:rPr dirty="0"/>
              <a:t> </a:t>
            </a:r>
            <a:r>
              <a:rPr dirty="0" err="1"/>
              <a:t>principales</a:t>
            </a:r>
            <a:r>
              <a:rPr dirty="0"/>
              <a:t> chez </a:t>
            </a:r>
            <a:r>
              <a:rPr dirty="0" err="1"/>
              <a:t>chacune</a:t>
            </a:r>
            <a:r>
              <a:rPr dirty="0"/>
              <a:t> des figures </a:t>
            </a:r>
            <a:r>
              <a:rPr dirty="0" err="1"/>
              <a:t>symboliques</a:t>
            </a:r>
            <a:endParaRPr dirty="0"/>
          </a:p>
          <a:p>
            <a:pPr>
              <a:lnSpc>
                <a:spcPct val="80000"/>
              </a:lnSpc>
              <a:spcBef>
                <a:spcPts val="2800"/>
              </a:spcBef>
              <a:defRPr sz="4000" b="1" i="1"/>
            </a:pPr>
            <a:r>
              <a:rPr dirty="0" err="1"/>
              <a:t>En</a:t>
            </a:r>
            <a:r>
              <a:rPr dirty="0"/>
              <a:t> quoi </a:t>
            </a:r>
            <a:r>
              <a:rPr dirty="0" err="1"/>
              <a:t>cette</a:t>
            </a:r>
            <a:r>
              <a:rPr dirty="0"/>
              <a:t> </a:t>
            </a:r>
            <a:r>
              <a:rPr dirty="0" err="1"/>
              <a:t>personne</a:t>
            </a:r>
            <a:r>
              <a:rPr dirty="0"/>
              <a:t> </a:t>
            </a:r>
            <a:r>
              <a:rPr dirty="0" err="1"/>
              <a:t>vous</a:t>
            </a:r>
            <a:r>
              <a:rPr dirty="0"/>
              <a:t> </a:t>
            </a:r>
            <a:r>
              <a:rPr dirty="0" err="1"/>
              <a:t>ressemble</a:t>
            </a:r>
            <a:r>
              <a:rPr dirty="0"/>
              <a:t> ?</a:t>
            </a:r>
            <a:endParaRPr lang="fr-FR" dirty="0"/>
          </a:p>
          <a:p>
            <a:pPr>
              <a:lnSpc>
                <a:spcPct val="80000"/>
              </a:lnSpc>
              <a:spcBef>
                <a:spcPts val="2800"/>
              </a:spcBef>
              <a:defRPr sz="4000" b="1" i="1"/>
            </a:pPr>
            <a:endParaRPr lang="fr-FR" dirty="0"/>
          </a:p>
          <a:p>
            <a:pPr marL="0" indent="0">
              <a:buSzTx/>
              <a:buNone/>
              <a:defRPr sz="4400" b="1"/>
            </a:pPr>
            <a:r>
              <a:rPr lang="fr-FR" dirty="0"/>
              <a:t>3. Si … était là, assis juste à côté de vous, que dirait-il/elle pour vous soutenir?</a:t>
            </a:r>
          </a:p>
          <a:p>
            <a:pPr>
              <a:buSzTx/>
              <a:buNone/>
              <a:defRPr sz="4400" b="1"/>
            </a:pPr>
            <a:r>
              <a:rPr lang="fr-FR" dirty="0"/>
              <a:t>	Si vous pensez à une situation difficile (sud max 5), ou une question par rapport à laquelle vous souhaiteriez de l’aide, qu’est-ce que … vous dirait?</a:t>
            </a:r>
          </a:p>
        </p:txBody>
      </p:sp>
      <p:sp>
        <p:nvSpPr>
          <p:cNvPr id="777" name="Espace réservé du pied de page 3"/>
          <p:cNvSpPr txBox="1"/>
          <p:nvPr/>
        </p:nvSpPr>
        <p:spPr>
          <a:xfrm>
            <a:off x="13308967" y="13030835"/>
            <a:ext cx="7935595" cy="6146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defTabSz="914400">
              <a:defRPr sz="2800">
                <a:solidFill>
                  <a:srgbClr val="FFFFFF"/>
                </a:solidFill>
                <a:latin typeface="Tahoma"/>
                <a:ea typeface="Tahoma"/>
                <a:cs typeface="Tahoma"/>
                <a:sym typeface="Tahoma"/>
              </a:defRPr>
            </a:lvl1pPr>
          </a:lstStyle>
          <a:p>
            <a:r>
              <a:t>© H.Dellucci – Cercle de Compétences</a:t>
            </a:r>
          </a:p>
        </p:txBody>
      </p:sp>
    </p:spTree>
    <p:extLst>
      <p:ext uri="{BB962C8B-B14F-4D97-AF65-F5344CB8AC3E}">
        <p14:creationId xmlns:p14="http://schemas.microsoft.com/office/powerpoint/2010/main" val="23872939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QU’EST-CE QU’UN EVENEMENT TRAUMATIQUE ?"/>
          <p:cNvSpPr txBox="1">
            <a:spLocks noGrp="1"/>
          </p:cNvSpPr>
          <p:nvPr>
            <p:ph type="title"/>
          </p:nvPr>
        </p:nvSpPr>
        <p:spPr>
          <a:xfrm>
            <a:off x="1689100" y="494748"/>
            <a:ext cx="21005800" cy="2286000"/>
          </a:xfrm>
          <a:prstGeom prst="rect">
            <a:avLst/>
          </a:prstGeom>
        </p:spPr>
        <p:txBody>
          <a:bodyPr>
            <a:normAutofit/>
          </a:bodyPr>
          <a:lstStyle>
            <a:lvl1pPr defTabSz="751205">
              <a:spcBef>
                <a:spcPts val="4000"/>
              </a:spcBef>
              <a:defRPr sz="7553">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Arial Rounded MT Bold" panose="020F0704030504030204" pitchFamily="34" charset="77"/>
              </a:rPr>
              <a:t>Le consentement/ le choix en thérapie</a:t>
            </a:r>
            <a:endParaRPr dirty="0">
              <a:solidFill>
                <a:srgbClr val="F6651E"/>
              </a:solidFill>
              <a:latin typeface="Arial Rounded MT Bold" panose="020F0704030504030204" pitchFamily="34" charset="77"/>
            </a:endParaRPr>
          </a:p>
        </p:txBody>
      </p:sp>
      <p:sp>
        <p:nvSpPr>
          <p:cNvPr id="216" name="L’étymologie grecque du mot trauma signifie blessure.…"/>
          <p:cNvSpPr txBox="1">
            <a:spLocks noGrp="1"/>
          </p:cNvSpPr>
          <p:nvPr>
            <p:ph type="body" idx="1"/>
          </p:nvPr>
        </p:nvSpPr>
        <p:spPr>
          <a:prstGeom prst="rect">
            <a:avLst/>
          </a:prstGeom>
        </p:spPr>
        <p:txBody>
          <a:bodyPr>
            <a:normAutofit/>
          </a:bodyPr>
          <a:lstStyle/>
          <a:p>
            <a:pPr lvl="1" indent="0" algn="l" defTabSz="914400">
              <a:spcBef>
                <a:spcPts val="1200"/>
              </a:spcBef>
              <a:buNone/>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Au niveau  : </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du confort et de la sécurité durant les rencontres</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du lieu des rencontres</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du « stop » possible </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des outils proposés par l’accompagnant</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du rythme des rencontres</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des objectifs de l’accompagnement</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de leur ordre de priorité</a:t>
            </a:r>
          </a:p>
          <a:p>
            <a:pPr marL="571500" lvl="1" indent="-571500" algn="l" defTabSz="914400">
              <a:spcBef>
                <a:spcPts val="1200"/>
              </a:spcBef>
              <a:buSzPct val="100000"/>
              <a:buChar char="✓"/>
              <a:defRPr sz="3200" b="0">
                <a:solidFill>
                  <a:srgbClr val="FFFFFF"/>
                </a:solidFill>
                <a:latin typeface="Calibri Light"/>
                <a:ea typeface="Calibri Light"/>
                <a:cs typeface="Calibri Light"/>
                <a:sym typeface="Calibri Light"/>
              </a:defRPr>
            </a:pPr>
            <a:r>
              <a:rPr lang="fr-FR" sz="4400" dirty="0">
                <a:solidFill>
                  <a:schemeClr val="tx1"/>
                </a:solidFill>
                <a:latin typeface="+mn-ea"/>
                <a:ea typeface="+mn-ea"/>
              </a:rPr>
              <a:t>De la possibilité de valider ou de </a:t>
            </a:r>
            <a:r>
              <a:rPr lang="fr-FR" sz="4400" dirty="0" err="1">
                <a:solidFill>
                  <a:schemeClr val="tx1"/>
                </a:solidFill>
                <a:latin typeface="+mn-ea"/>
                <a:ea typeface="+mn-ea"/>
              </a:rPr>
              <a:t>co-construire</a:t>
            </a:r>
            <a:r>
              <a:rPr lang="fr-FR" sz="4400" dirty="0">
                <a:solidFill>
                  <a:schemeClr val="tx1"/>
                </a:solidFill>
                <a:latin typeface="+mn-ea"/>
                <a:ea typeface="+mn-ea"/>
              </a:rPr>
              <a:t> les hypothèses proposés par l’accompagnant </a:t>
            </a:r>
          </a:p>
          <a:p>
            <a:pPr marL="0" lvl="1" indent="0" algn="l" defTabSz="914400">
              <a:spcBef>
                <a:spcPts val="1200"/>
              </a:spcBef>
              <a:buSzPct val="100000"/>
              <a:buNone/>
              <a:defRPr sz="3200" b="0">
                <a:solidFill>
                  <a:srgbClr val="FFFFFF"/>
                </a:solidFill>
                <a:latin typeface="Calibri Light"/>
                <a:ea typeface="Calibri Light"/>
                <a:cs typeface="Calibri Light"/>
                <a:sym typeface="Calibri Light"/>
              </a:defRPr>
            </a:pPr>
            <a:endParaRPr lang="fr-FR" sz="4400" dirty="0">
              <a:solidFill>
                <a:schemeClr val="tx1"/>
              </a:solidFill>
              <a:latin typeface="+mn-ea"/>
              <a:ea typeface="+mn-ea"/>
            </a:endParaRPr>
          </a:p>
        </p:txBody>
      </p:sp>
      <p:sp>
        <p:nvSpPr>
          <p:cNvPr id="2" name="ZoneTexte 1">
            <a:extLst>
              <a:ext uri="{FF2B5EF4-FFF2-40B4-BE49-F238E27FC236}">
                <a16:creationId xmlns:a16="http://schemas.microsoft.com/office/drawing/2014/main" id="{7C9D0E3C-0144-04D1-E6B1-935EA52AD7AC}"/>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78065017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Espace réservé du pied de page 3"/>
          <p:cNvSpPr txBox="1"/>
          <p:nvPr/>
        </p:nvSpPr>
        <p:spPr>
          <a:xfrm>
            <a:off x="10641968" y="12973688"/>
            <a:ext cx="9497695" cy="6146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lvl1pPr defTabSz="914400">
              <a:defRPr sz="2800">
                <a:solidFill>
                  <a:srgbClr val="FFFFFF"/>
                </a:solidFill>
                <a:latin typeface="Tahoma"/>
                <a:ea typeface="Tahoma"/>
                <a:cs typeface="Tahoma"/>
                <a:sym typeface="Tahoma"/>
              </a:defRPr>
            </a:lvl1pPr>
          </a:lstStyle>
          <a:p>
            <a:r>
              <a:t>© H.Dellucci – Cercle de Compétences</a:t>
            </a:r>
          </a:p>
        </p:txBody>
      </p:sp>
      <p:sp>
        <p:nvSpPr>
          <p:cNvPr id="772" name="Titre 1"/>
          <p:cNvSpPr txBox="1">
            <a:spLocks noGrp="1"/>
          </p:cNvSpPr>
          <p:nvPr>
            <p:ph type="title"/>
          </p:nvPr>
        </p:nvSpPr>
        <p:spPr>
          <a:xfrm>
            <a:off x="3256156" y="215899"/>
            <a:ext cx="17289273" cy="2460393"/>
          </a:xfrm>
          <a:prstGeom prst="rect">
            <a:avLst/>
          </a:prstGeom>
        </p:spPr>
        <p:txBody>
          <a:bodyPr>
            <a:normAutofit/>
          </a:bodyPr>
          <a:lstStyle>
            <a:lvl1pPr>
              <a:defRPr sz="7200">
                <a:solidFill>
                  <a:srgbClr val="E98960"/>
                </a:solidFill>
              </a:defRPr>
            </a:lvl1pPr>
          </a:lstStyle>
          <a:p>
            <a:r>
              <a:rPr lang="fr-FR" dirty="0">
                <a:solidFill>
                  <a:srgbClr val="F6651E"/>
                </a:solidFill>
                <a:latin typeface="+mj-lt"/>
              </a:rPr>
              <a:t>La boite pour les jours de pluie</a:t>
            </a:r>
            <a:br>
              <a:rPr lang="fr-FR" dirty="0">
                <a:solidFill>
                  <a:srgbClr val="F6651E"/>
                </a:solidFill>
                <a:latin typeface="+mj-lt"/>
              </a:rPr>
            </a:br>
            <a:r>
              <a:rPr lang="fr-FR" dirty="0">
                <a:solidFill>
                  <a:srgbClr val="F6651E"/>
                </a:solidFill>
                <a:latin typeface="+mj-lt"/>
              </a:rPr>
              <a:t> </a:t>
            </a:r>
            <a:r>
              <a:rPr lang="fr-FR" sz="2800" dirty="0">
                <a:solidFill>
                  <a:srgbClr val="004D80"/>
                </a:solidFill>
                <a:latin typeface="+mj-lt"/>
              </a:rPr>
              <a:t>Yvonne Dolan</a:t>
            </a:r>
            <a:endParaRPr sz="2800" dirty="0">
              <a:solidFill>
                <a:srgbClr val="F6651E"/>
              </a:solidFill>
              <a:latin typeface="+mj-lt"/>
            </a:endParaRPr>
          </a:p>
        </p:txBody>
      </p:sp>
      <p:sp>
        <p:nvSpPr>
          <p:cNvPr id="773" name="Espace réservé du contenu 2"/>
          <p:cNvSpPr txBox="1">
            <a:spLocks noGrp="1"/>
          </p:cNvSpPr>
          <p:nvPr>
            <p:ph type="body" idx="1"/>
          </p:nvPr>
        </p:nvSpPr>
        <p:spPr>
          <a:xfrm>
            <a:off x="3077737" y="3434576"/>
            <a:ext cx="19166467" cy="10153793"/>
          </a:xfrm>
          <a:prstGeom prst="rect">
            <a:avLst/>
          </a:prstGeom>
        </p:spPr>
        <p:txBody>
          <a:bodyPr/>
          <a:lstStyle/>
          <a:p>
            <a:pPr marL="0" indent="0" defTabSz="1810511">
              <a:lnSpc>
                <a:spcPct val="70000"/>
              </a:lnSpc>
              <a:spcBef>
                <a:spcPts val="1900"/>
              </a:spcBef>
              <a:buNone/>
              <a:defRPr sz="4752" i="1"/>
            </a:pPr>
            <a:r>
              <a:rPr lang="fr-FR" dirty="0"/>
              <a:t>Récolter des petits mots, des photos, du son, des odeurs, des saveurs</a:t>
            </a:r>
          </a:p>
          <a:p>
            <a:pPr marL="0" indent="0" defTabSz="1810511">
              <a:lnSpc>
                <a:spcPct val="70000"/>
              </a:lnSpc>
              <a:spcBef>
                <a:spcPts val="1900"/>
              </a:spcBef>
              <a:buNone/>
              <a:defRPr sz="4752" i="1"/>
            </a:pPr>
            <a:r>
              <a:rPr lang="fr-FR" dirty="0"/>
              <a:t>VAKOG – et les placer dans une boîte</a:t>
            </a:r>
            <a:endParaRPr dirty="0" err="1"/>
          </a:p>
        </p:txBody>
      </p:sp>
    </p:spTree>
    <p:extLst>
      <p:ext uri="{BB962C8B-B14F-4D97-AF65-F5344CB8AC3E}">
        <p14:creationId xmlns:p14="http://schemas.microsoft.com/office/powerpoint/2010/main" val="25786076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773">
                                            <p:bg/>
                                          </p:spTgt>
                                        </p:tgtEl>
                                        <p:attrNameLst>
                                          <p:attrName>style.visibility</p:attrName>
                                        </p:attrNameLst>
                                      </p:cBhvr>
                                      <p:to>
                                        <p:strVal val="visible"/>
                                      </p:to>
                                    </p:set>
                                    <p:animEffect transition="in" filter="fade">
                                      <p:cBhvr>
                                        <p:cTn id="7" dur="2000"/>
                                        <p:tgtEl>
                                          <p:spTgt spid="773">
                                            <p:bg/>
                                          </p:spTgt>
                                        </p:tgtEl>
                                      </p:cBhvr>
                                    </p:animEffect>
                                  </p:childTnLst>
                                </p:cTn>
                              </p:par>
                              <p:par>
                                <p:cTn id="8" presetID="10" presetClass="entr" presetSubtype="0" fill="hold" grpId="0" nodeType="withEffect">
                                  <p:stCondLst>
                                    <p:cond delay="0"/>
                                  </p:stCondLst>
                                  <p:iterate>
                                    <p:tmAbs val="0"/>
                                  </p:iterate>
                                  <p:childTnLst>
                                    <p:set>
                                      <p:cBhvr>
                                        <p:cTn id="9" fill="hold"/>
                                        <p:tgtEl>
                                          <p:spTgt spid="773">
                                            <p:txEl>
                                              <p:pRg st="0" end="0"/>
                                            </p:txEl>
                                          </p:spTgt>
                                        </p:tgtEl>
                                        <p:attrNameLst>
                                          <p:attrName>style.visibility</p:attrName>
                                        </p:attrNameLst>
                                      </p:cBhvr>
                                      <p:to>
                                        <p:strVal val="visible"/>
                                      </p:to>
                                    </p:set>
                                    <p:animEffect transition="in" filter="fade">
                                      <p:cBhvr>
                                        <p:cTn id="10" dur="2000"/>
                                        <p:tgtEl>
                                          <p:spTgt spid="773">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p:tmAbs val="0"/>
                                  </p:iterate>
                                  <p:childTnLst>
                                    <p:set>
                                      <p:cBhvr>
                                        <p:cTn id="13" fill="hold"/>
                                        <p:tgtEl>
                                          <p:spTgt spid="773">
                                            <p:txEl>
                                              <p:pRg st="1" end="1"/>
                                            </p:txEl>
                                          </p:spTgt>
                                        </p:tgtEl>
                                        <p:attrNameLst>
                                          <p:attrName>style.visibility</p:attrName>
                                        </p:attrNameLst>
                                      </p:cBhvr>
                                      <p:to>
                                        <p:strVal val="visible"/>
                                      </p:to>
                                    </p:set>
                                    <p:animEffect transition="in" filter="fade">
                                      <p:cBhvr>
                                        <p:cTn id="14" dur="2000"/>
                                        <p:tgtEl>
                                          <p:spTgt spid="7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build="p"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6651E"/>
                </a:solidFill>
              </a:rPr>
              <a:t>Le cadre à géométrie variable</a:t>
            </a:r>
          </a:p>
        </p:txBody>
      </p:sp>
      <p:sp>
        <p:nvSpPr>
          <p:cNvPr id="3" name="Espace réservé du texte 2"/>
          <p:cNvSpPr>
            <a:spLocks noGrp="1"/>
          </p:cNvSpPr>
          <p:nvPr>
            <p:ph type="body" idx="1"/>
          </p:nvPr>
        </p:nvSpPr>
        <p:spPr>
          <a:xfrm>
            <a:off x="1190846" y="2892056"/>
            <a:ext cx="21516753" cy="9377916"/>
          </a:xfrm>
        </p:spPr>
        <p:txBody>
          <a:bodyPr>
            <a:normAutofit fontScale="77500" lnSpcReduction="20000"/>
          </a:bodyPr>
          <a:lstStyle/>
          <a:p>
            <a:pPr marL="0" indent="0">
              <a:buNone/>
            </a:pPr>
            <a:r>
              <a:rPr lang="fr-FR" dirty="0"/>
              <a:t>«Nous avons eu beaucoup de problèmes avec les travailleurs de la santé mentale occidentaux qui sont venus ici immédiatement après le génocide et nous avons dû demander à certains d'entre eux de partir. </a:t>
            </a:r>
          </a:p>
          <a:p>
            <a:pPr marL="0" indent="0">
              <a:buNone/>
            </a:pPr>
            <a:r>
              <a:rPr lang="fr-FR" dirty="0"/>
              <a:t>Ils sont venus et leur pratique ne consistait pas à être dehors au soleil, là où vous commencez à vous sentir mieux, il n'y avait pas de musique ni de batterie pour que votre sang coule à nouveau, rien ne donnait l'impression que tout le monde avait pris la journée pour que toute la communauté puisse se réunir pour essayer de vous élever et vous ramener à la joie, il n'y avait aucune reconnaissance de la dépression en tant que quelque chose d'envahissant et d'extérieur qui pourrait en réalité être rejeté à nouveau. </a:t>
            </a:r>
          </a:p>
          <a:p>
            <a:pPr marL="0" indent="0">
              <a:buNone/>
            </a:pPr>
            <a:r>
              <a:rPr lang="fr-FR" dirty="0"/>
              <a:t> </a:t>
            </a:r>
          </a:p>
          <a:p>
            <a:pPr marL="0" indent="0">
              <a:buNone/>
            </a:pPr>
            <a:r>
              <a:rPr lang="fr-FR" dirty="0"/>
              <a:t>Au lieu de cela, ils emmenaient les gens un par un dans ces petites pièces sales et les faisaient asseoir pendant une heure environ pour parler des mauvaises choses qui leur étaient arrivées. Nous avons dû leur demander de partir. »</a:t>
            </a:r>
          </a:p>
          <a:p>
            <a:pPr marL="0" indent="0">
              <a:buNone/>
            </a:pPr>
            <a:endParaRPr lang="fr-FR" dirty="0"/>
          </a:p>
          <a:p>
            <a:pPr marL="0" indent="0">
              <a:buNone/>
            </a:pPr>
            <a:r>
              <a:rPr lang="fr-FR" sz="4100" i="1" dirty="0"/>
              <a:t>Un Rwandais s'est entretenu avec un écrivain occidental, Andrew Solomon, à propos de son expérience en matière de santé mentale et de dépression chez les occidentaux.</a:t>
            </a:r>
          </a:p>
        </p:txBody>
      </p:sp>
      <p:sp>
        <p:nvSpPr>
          <p:cNvPr id="9" name="ZoneTexte 8">
            <a:extLst>
              <a:ext uri="{FF2B5EF4-FFF2-40B4-BE49-F238E27FC236}">
                <a16:creationId xmlns:a16="http://schemas.microsoft.com/office/drawing/2014/main" id="{496D55B0-B5BF-59DC-C612-362589AF8777}"/>
              </a:ext>
            </a:extLst>
          </p:cNvPr>
          <p:cNvSpPr txBox="1"/>
          <p:nvPr/>
        </p:nvSpPr>
        <p:spPr>
          <a:xfrm>
            <a:off x="13035776" y="13162002"/>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299730539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1330" y="730250"/>
            <a:ext cx="20836270" cy="2105030"/>
          </a:xfrm>
        </p:spPr>
        <p:txBody>
          <a:bodyPr>
            <a:normAutofit/>
          </a:bodyPr>
          <a:lstStyle/>
          <a:p>
            <a:r>
              <a:rPr lang="fr-FR" sz="6400" dirty="0">
                <a:solidFill>
                  <a:srgbClr val="F6651E"/>
                </a:solidFill>
                <a:latin typeface="Arial" charset="0"/>
                <a:ea typeface="Arial" charset="0"/>
                <a:cs typeface="Arial" charset="0"/>
              </a:rPr>
              <a:t>Travailler avec des pulsions d’anéantissement</a:t>
            </a:r>
          </a:p>
        </p:txBody>
      </p:sp>
      <p:sp>
        <p:nvSpPr>
          <p:cNvPr id="3" name="Espace réservé du contenu 2"/>
          <p:cNvSpPr>
            <a:spLocks noGrp="1"/>
          </p:cNvSpPr>
          <p:nvPr>
            <p:ph idx="1"/>
          </p:nvPr>
        </p:nvSpPr>
        <p:spPr>
          <a:xfrm>
            <a:off x="1507959" y="2835280"/>
            <a:ext cx="18913645" cy="10007419"/>
          </a:xfrm>
        </p:spPr>
        <p:txBody>
          <a:bodyPr/>
          <a:lstStyle/>
          <a:p>
            <a:pPr marL="2743234" lvl="3" indent="0">
              <a:buNone/>
            </a:pPr>
            <a:r>
              <a:rPr lang="fr-FR" dirty="0"/>
              <a:t>En lien avec </a:t>
            </a:r>
            <a:r>
              <a:rPr lang="fr-FR" u="sng" dirty="0"/>
              <a:t>nos</a:t>
            </a:r>
            <a:r>
              <a:rPr lang="fr-FR" dirty="0"/>
              <a:t> ressources verticales : valeurs, connexion à la la nature, à plus grand,..</a:t>
            </a:r>
          </a:p>
          <a:p>
            <a:pPr marL="2743234" lvl="3" indent="0">
              <a:buNone/>
            </a:pPr>
            <a:endParaRPr lang="fr-FR" dirty="0"/>
          </a:p>
          <a:p>
            <a:pPr marL="2743234" lvl="3" indent="0">
              <a:buNone/>
            </a:pPr>
            <a:endParaRPr lang="fr-FR" dirty="0"/>
          </a:p>
          <a:p>
            <a:pPr marL="2743234" lvl="3" indent="0">
              <a:buNone/>
            </a:pPr>
            <a:r>
              <a:rPr lang="fr-FR" dirty="0"/>
              <a:t>En lien avec </a:t>
            </a:r>
            <a:r>
              <a:rPr lang="fr-FR" u="sng" dirty="0"/>
              <a:t>nos</a:t>
            </a:r>
            <a:r>
              <a:rPr lang="fr-FR" dirty="0"/>
              <a:t> ressources horizontales 				: lieu tranquille, contenant, famille symbolique,</a:t>
            </a:r>
            <a:r>
              <a:rPr lang="mr-IN" dirty="0"/>
              <a:t>…</a:t>
            </a:r>
            <a:endParaRPr lang="fr-FR" dirty="0"/>
          </a:p>
          <a:p>
            <a:pPr marL="2743234" lvl="3" indent="0">
              <a:buNone/>
            </a:pPr>
            <a:endParaRPr lang="fr-FR" dirty="0"/>
          </a:p>
        </p:txBody>
      </p:sp>
      <p:cxnSp>
        <p:nvCxnSpPr>
          <p:cNvPr id="5" name="Connecteur droit avec flèche 4"/>
          <p:cNvCxnSpPr/>
          <p:nvPr/>
        </p:nvCxnSpPr>
        <p:spPr>
          <a:xfrm>
            <a:off x="11020747" y="3965824"/>
            <a:ext cx="102741" cy="807548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flipV="1">
            <a:off x="6057156" y="7310208"/>
            <a:ext cx="10911155" cy="410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F35AFA32-9B5C-962A-980C-4AC6DB3E3F9C}"/>
              </a:ext>
            </a:extLst>
          </p:cNvPr>
          <p:cNvSpPr txBox="1"/>
          <p:nvPr/>
        </p:nvSpPr>
        <p:spPr>
          <a:xfrm>
            <a:off x="11876049" y="12842699"/>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85487914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6651E"/>
                </a:solidFill>
              </a:rPr>
              <a:t>Le cadre à géométrie variable</a:t>
            </a:r>
          </a:p>
        </p:txBody>
      </p:sp>
      <p:sp>
        <p:nvSpPr>
          <p:cNvPr id="3" name="Espace réservé du texte 2"/>
          <p:cNvSpPr>
            <a:spLocks noGrp="1"/>
          </p:cNvSpPr>
          <p:nvPr>
            <p:ph type="body" idx="1"/>
          </p:nvPr>
        </p:nvSpPr>
        <p:spPr>
          <a:xfrm>
            <a:off x="1190846" y="2892056"/>
            <a:ext cx="21516753" cy="9377916"/>
          </a:xfrm>
        </p:spPr>
        <p:txBody>
          <a:bodyPr>
            <a:normAutofit fontScale="77500" lnSpcReduction="20000"/>
          </a:bodyPr>
          <a:lstStyle/>
          <a:p>
            <a:pPr marL="0" indent="0">
              <a:buNone/>
            </a:pPr>
            <a:r>
              <a:rPr lang="fr-FR" dirty="0"/>
              <a:t>«Nous avons eu beaucoup de problèmes avec les travailleurs de la santé mentale occidentaux qui sont venus ici immédiatement après le génocide et nous avons dû demander à certains d'entre eux de partir. </a:t>
            </a:r>
          </a:p>
          <a:p>
            <a:pPr marL="0" indent="0">
              <a:buNone/>
            </a:pPr>
            <a:r>
              <a:rPr lang="fr-FR" dirty="0"/>
              <a:t>Ils sont venus et leur pratique ne consistait pas à être dehors au soleil, là où vous commencez à vous sentir mieux, il n'y avait pas de musique ni de batterie pour que votre sang coule à nouveau, rien ne donnait l'impression que tout le monde avait pris la journée pour que toute la communauté puisse se réunir pour essayer de vous élever et vous ramener à la joie, il n'y avait aucune reconnaissance de la dépression en tant que quelque chose d'envahissant et d'extérieur qui pourrait en réalité être rejeté à nouveau. </a:t>
            </a:r>
          </a:p>
          <a:p>
            <a:pPr marL="0" indent="0">
              <a:buNone/>
            </a:pPr>
            <a:r>
              <a:rPr lang="fr-FR" dirty="0"/>
              <a:t> </a:t>
            </a:r>
          </a:p>
          <a:p>
            <a:pPr marL="0" indent="0">
              <a:buNone/>
            </a:pPr>
            <a:r>
              <a:rPr lang="fr-FR" dirty="0"/>
              <a:t>Au lieu de cela, ils emmenaient les gens un par un dans ces petites pièces sales et les faisaient asseoir pendant une heure environ pour parler des mauvaises choses qui leur étaient arrivées. Nous avons dû leur demander de partir. »</a:t>
            </a:r>
          </a:p>
          <a:p>
            <a:pPr marL="0" indent="0">
              <a:buNone/>
            </a:pPr>
            <a:endParaRPr lang="fr-FR" dirty="0"/>
          </a:p>
          <a:p>
            <a:pPr marL="0" indent="0">
              <a:buNone/>
            </a:pPr>
            <a:r>
              <a:rPr lang="fr-FR" sz="4100" i="1" dirty="0"/>
              <a:t>Un Rwandais s'est entretenu avec un écrivain occidental, Andrew Solomon, à propos de son expérience en matière de santé mentale et de dépression chez les occidentaux.</a:t>
            </a:r>
          </a:p>
        </p:txBody>
      </p:sp>
      <p:sp>
        <p:nvSpPr>
          <p:cNvPr id="9" name="ZoneTexte 8">
            <a:extLst>
              <a:ext uri="{FF2B5EF4-FFF2-40B4-BE49-F238E27FC236}">
                <a16:creationId xmlns:a16="http://schemas.microsoft.com/office/drawing/2014/main" id="{496D55B0-B5BF-59DC-C612-362589AF8777}"/>
              </a:ext>
            </a:extLst>
          </p:cNvPr>
          <p:cNvSpPr txBox="1"/>
          <p:nvPr/>
        </p:nvSpPr>
        <p:spPr>
          <a:xfrm>
            <a:off x="13035776" y="13162002"/>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2918223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194" y="730250"/>
            <a:ext cx="20923405" cy="1812228"/>
          </a:xfrm>
        </p:spPr>
        <p:txBody>
          <a:bodyPr/>
          <a:lstStyle/>
          <a:p>
            <a:r>
              <a:rPr lang="fr-FR" dirty="0">
                <a:solidFill>
                  <a:srgbClr val="F6651E"/>
                </a:solidFill>
                <a:latin typeface="+mj-lt"/>
              </a:rPr>
              <a:t>La gestion énergétique    </a:t>
            </a:r>
            <a:r>
              <a:rPr lang="fr-FR" sz="3600" dirty="0">
                <a:solidFill>
                  <a:srgbClr val="004D80"/>
                </a:solidFill>
              </a:rPr>
              <a:t>Brian Johnson</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848878470"/>
              </p:ext>
            </p:extLst>
          </p:nvPr>
        </p:nvGraphicFramePr>
        <p:xfrm>
          <a:off x="2943922" y="3108960"/>
          <a:ext cx="16258479" cy="10607040"/>
        </p:xfrm>
        <a:graphic>
          <a:graphicData uri="http://schemas.openxmlformats.org/drawingml/2006/table">
            <a:tbl>
              <a:tblPr firstRow="1" bandRow="1">
                <a:tableStyleId>{5C22544A-7EE6-4342-B048-85BDC9FD1C3A}</a:tableStyleId>
              </a:tblPr>
              <a:tblGrid>
                <a:gridCol w="5419493">
                  <a:extLst>
                    <a:ext uri="{9D8B030D-6E8A-4147-A177-3AD203B41FA5}">
                      <a16:colId xmlns:a16="http://schemas.microsoft.com/office/drawing/2014/main" val="20000"/>
                    </a:ext>
                  </a:extLst>
                </a:gridCol>
                <a:gridCol w="5419493">
                  <a:extLst>
                    <a:ext uri="{9D8B030D-6E8A-4147-A177-3AD203B41FA5}">
                      <a16:colId xmlns:a16="http://schemas.microsoft.com/office/drawing/2014/main" val="20001"/>
                    </a:ext>
                  </a:extLst>
                </a:gridCol>
                <a:gridCol w="5419493">
                  <a:extLst>
                    <a:ext uri="{9D8B030D-6E8A-4147-A177-3AD203B41FA5}">
                      <a16:colId xmlns:a16="http://schemas.microsoft.com/office/drawing/2014/main" val="20002"/>
                    </a:ext>
                  </a:extLst>
                </a:gridCol>
              </a:tblGrid>
              <a:tr h="1459041">
                <a:tc>
                  <a:txBody>
                    <a:bodyPr/>
                    <a:lstStyle/>
                    <a:p>
                      <a:r>
                        <a:rPr lang="fr-FR" sz="4800" dirty="0"/>
                        <a:t>Energie</a:t>
                      </a:r>
                    </a:p>
                    <a:p>
                      <a:endParaRPr lang="fr-FR" sz="4800" dirty="0"/>
                    </a:p>
                  </a:txBody>
                  <a:tcPr marL="182880" marR="182880" marT="91440" marB="91440"/>
                </a:tc>
                <a:tc>
                  <a:txBody>
                    <a:bodyPr/>
                    <a:lstStyle/>
                    <a:p>
                      <a:r>
                        <a:rPr lang="fr-FR" sz="4800" dirty="0"/>
                        <a:t>Contribution</a:t>
                      </a:r>
                    </a:p>
                  </a:txBody>
                  <a:tcPr marL="182880" marR="182880" marT="91440" marB="91440"/>
                </a:tc>
                <a:tc>
                  <a:txBody>
                    <a:bodyPr/>
                    <a:lstStyle/>
                    <a:p>
                      <a:r>
                        <a:rPr lang="fr-FR" sz="4800" dirty="0"/>
                        <a:t>Amour/</a:t>
                      </a:r>
                      <a:r>
                        <a:rPr lang="fr-FR" sz="4800" baseline="0" dirty="0"/>
                        <a:t> relations</a:t>
                      </a:r>
                      <a:endParaRPr lang="fr-FR" sz="4800" dirty="0"/>
                    </a:p>
                  </a:txBody>
                  <a:tcPr marL="182880" marR="182880" marT="91440" marB="91440"/>
                </a:tc>
                <a:extLst>
                  <a:ext uri="{0D108BD9-81ED-4DB2-BD59-A6C34878D82A}">
                    <a16:rowId xmlns:a16="http://schemas.microsoft.com/office/drawing/2014/main" val="10000"/>
                  </a:ext>
                </a:extLst>
              </a:tr>
              <a:tr h="2107504">
                <a:tc>
                  <a:txBody>
                    <a:bodyPr/>
                    <a:lstStyle/>
                    <a:p>
                      <a:r>
                        <a:rPr lang="fr-FR" sz="4800" dirty="0"/>
                        <a:t>Vision</a:t>
                      </a:r>
                    </a:p>
                    <a:p>
                      <a:endParaRPr lang="fr-FR" sz="4800" dirty="0"/>
                    </a:p>
                    <a:p>
                      <a:endParaRPr lang="fr-FR" sz="4800" dirty="0"/>
                    </a:p>
                  </a:txBody>
                  <a:tcPr marL="182880" marR="182880" marT="91440" marB="91440"/>
                </a:tc>
                <a:tc>
                  <a:txBody>
                    <a:bodyPr/>
                    <a:lstStyle/>
                    <a:p>
                      <a:r>
                        <a:rPr lang="fr-FR" sz="4800" dirty="0"/>
                        <a:t>Vision</a:t>
                      </a:r>
                    </a:p>
                    <a:p>
                      <a:endParaRPr lang="fr-FR" sz="4800" dirty="0"/>
                    </a:p>
                  </a:txBody>
                  <a:tcPr marL="182880" marR="182880" marT="91440" marB="91440"/>
                </a:tc>
                <a:tc>
                  <a:txBody>
                    <a:bodyPr/>
                    <a:lstStyle/>
                    <a:p>
                      <a:r>
                        <a:rPr lang="fr-FR" sz="4800" dirty="0"/>
                        <a:t>Vision</a:t>
                      </a:r>
                    </a:p>
                    <a:p>
                      <a:endParaRPr lang="fr-FR" sz="4800" dirty="0"/>
                    </a:p>
                  </a:txBody>
                  <a:tcPr marL="182880" marR="182880" marT="91440" marB="91440"/>
                </a:tc>
                <a:extLst>
                  <a:ext uri="{0D108BD9-81ED-4DB2-BD59-A6C34878D82A}">
                    <a16:rowId xmlns:a16="http://schemas.microsoft.com/office/drawing/2014/main" val="10001"/>
                  </a:ext>
                </a:extLst>
              </a:tr>
              <a:tr h="2755966">
                <a:tc>
                  <a:txBody>
                    <a:bodyPr/>
                    <a:lstStyle/>
                    <a:p>
                      <a:r>
                        <a:rPr lang="fr-FR" sz="4800" dirty="0"/>
                        <a:t> Ce que je</a:t>
                      </a:r>
                      <a:r>
                        <a:rPr lang="fr-FR" sz="4800" baseline="0" dirty="0"/>
                        <a:t> décide de vivre aujourd’hui</a:t>
                      </a:r>
                    </a:p>
                    <a:p>
                      <a:endParaRPr lang="fr-FR" sz="4800" dirty="0"/>
                    </a:p>
                  </a:txBody>
                  <a:tcPr marL="182880" marR="182880" marT="91440" marB="91440"/>
                </a:tc>
                <a:tc>
                  <a:txBody>
                    <a:bodyPr/>
                    <a:lstStyle/>
                    <a:p>
                      <a:r>
                        <a:rPr lang="fr-FR" sz="4800" dirty="0"/>
                        <a:t> Ce que je</a:t>
                      </a:r>
                      <a:r>
                        <a:rPr lang="fr-FR" sz="4800" baseline="0" dirty="0"/>
                        <a:t> décide de vivre aujourd’hui</a:t>
                      </a:r>
                    </a:p>
                  </a:txBody>
                  <a:tcPr marL="182880" marR="182880" marT="91440" marB="91440"/>
                </a:tc>
                <a:tc>
                  <a:txBody>
                    <a:bodyPr/>
                    <a:lstStyle/>
                    <a:p>
                      <a:r>
                        <a:rPr lang="fr-FR" sz="4800" dirty="0"/>
                        <a:t> Ce que je</a:t>
                      </a:r>
                      <a:r>
                        <a:rPr lang="fr-FR" sz="4800" baseline="0" dirty="0"/>
                        <a:t> décide de vivre aujourd’hui</a:t>
                      </a:r>
                    </a:p>
                  </a:txBody>
                  <a:tcPr marL="182880" marR="182880" marT="91440" marB="91440"/>
                </a:tc>
                <a:extLst>
                  <a:ext uri="{0D108BD9-81ED-4DB2-BD59-A6C34878D82A}">
                    <a16:rowId xmlns:a16="http://schemas.microsoft.com/office/drawing/2014/main" val="10002"/>
                  </a:ext>
                </a:extLst>
              </a:tr>
              <a:tr h="1459041">
                <a:tc>
                  <a:txBody>
                    <a:bodyPr/>
                    <a:lstStyle/>
                    <a:p>
                      <a:r>
                        <a:rPr lang="fr-FR" sz="4800" dirty="0"/>
                        <a:t>Qualité</a:t>
                      </a:r>
                    </a:p>
                  </a:txBody>
                  <a:tcPr marL="182880" marR="182880" marT="91440" marB="91440"/>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dirty="0"/>
                        <a:t>Qualité</a:t>
                      </a:r>
                    </a:p>
                    <a:p>
                      <a:endParaRPr lang="fr-FR" sz="4800" dirty="0"/>
                    </a:p>
                  </a:txBody>
                  <a:tcPr marL="182880" marR="182880" marT="91440" marB="91440"/>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fr-FR" sz="4800" dirty="0"/>
                        <a:t>Qualité</a:t>
                      </a:r>
                    </a:p>
                    <a:p>
                      <a:endParaRPr lang="fr-FR" sz="4800" dirty="0"/>
                    </a:p>
                  </a:txBody>
                  <a:tcPr marL="182880" marR="182880" marT="91440" marB="91440"/>
                </a:tc>
                <a:extLst>
                  <a:ext uri="{0D108BD9-81ED-4DB2-BD59-A6C34878D82A}">
                    <a16:rowId xmlns:a16="http://schemas.microsoft.com/office/drawing/2014/main" val="10003"/>
                  </a:ext>
                </a:extLst>
              </a:tr>
              <a:tr h="810578">
                <a:tc>
                  <a:txBody>
                    <a:bodyPr/>
                    <a:lstStyle/>
                    <a:p>
                      <a:endParaRPr lang="fr-FR" sz="4800" dirty="0"/>
                    </a:p>
                  </a:txBody>
                  <a:tcPr marL="182880" marR="182880" marT="91440" marB="91440"/>
                </a:tc>
                <a:tc>
                  <a:txBody>
                    <a:bodyPr/>
                    <a:lstStyle/>
                    <a:p>
                      <a:endParaRPr lang="fr-FR" sz="4800" dirty="0"/>
                    </a:p>
                  </a:txBody>
                  <a:tcPr marL="182880" marR="182880" marT="91440" marB="91440"/>
                </a:tc>
                <a:tc>
                  <a:txBody>
                    <a:bodyPr/>
                    <a:lstStyle/>
                    <a:p>
                      <a:endParaRPr lang="fr-FR" sz="4800" dirty="0"/>
                    </a:p>
                  </a:txBody>
                  <a:tcPr marL="182880" marR="182880" marT="91440" marB="91440"/>
                </a:tc>
                <a:extLst>
                  <a:ext uri="{0D108BD9-81ED-4DB2-BD59-A6C34878D82A}">
                    <a16:rowId xmlns:a16="http://schemas.microsoft.com/office/drawing/2014/main" val="10004"/>
                  </a:ext>
                </a:extLst>
              </a:tr>
              <a:tr h="810578">
                <a:tc>
                  <a:txBody>
                    <a:bodyPr/>
                    <a:lstStyle/>
                    <a:p>
                      <a:endParaRPr lang="fr-FR" sz="4800" dirty="0"/>
                    </a:p>
                  </a:txBody>
                  <a:tcPr marL="182880" marR="182880" marT="91440" marB="91440"/>
                </a:tc>
                <a:tc>
                  <a:txBody>
                    <a:bodyPr/>
                    <a:lstStyle/>
                    <a:p>
                      <a:endParaRPr lang="fr-FR" sz="4800" dirty="0"/>
                    </a:p>
                  </a:txBody>
                  <a:tcPr marL="182880" marR="182880" marT="91440" marB="91440"/>
                </a:tc>
                <a:tc>
                  <a:txBody>
                    <a:bodyPr/>
                    <a:lstStyle/>
                    <a:p>
                      <a:endParaRPr lang="fr-FR" sz="4800" dirty="0"/>
                    </a:p>
                  </a:txBody>
                  <a:tcPr marL="182880" marR="182880" marT="91440" marB="91440"/>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7BDC9A36-FB36-6E03-44F1-7869C20CB7E4}"/>
              </a:ext>
            </a:extLst>
          </p:cNvPr>
          <p:cNvSpPr txBox="1"/>
          <p:nvPr/>
        </p:nvSpPr>
        <p:spPr>
          <a:xfrm>
            <a:off x="13437219" y="12985750"/>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00389543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6651E"/>
                </a:solidFill>
              </a:rPr>
              <a:t>Energie</a:t>
            </a:r>
          </a:p>
        </p:txBody>
      </p:sp>
      <p:sp>
        <p:nvSpPr>
          <p:cNvPr id="3" name="Espace réservé du contenu 2"/>
          <p:cNvSpPr>
            <a:spLocks noGrp="1"/>
          </p:cNvSpPr>
          <p:nvPr>
            <p:ph idx="1"/>
          </p:nvPr>
        </p:nvSpPr>
        <p:spPr>
          <a:xfrm>
            <a:off x="3962400" y="4454770"/>
            <a:ext cx="16459200" cy="7797556"/>
          </a:xfrm>
        </p:spPr>
        <p:txBody>
          <a:bodyPr/>
          <a:lstStyle/>
          <a:p>
            <a:r>
              <a:rPr lang="fr-FR" dirty="0"/>
              <a:t>Pilier central : repos</a:t>
            </a:r>
          </a:p>
          <a:p>
            <a:r>
              <a:rPr lang="fr-FR" dirty="0"/>
              <a:t>Mouvement</a:t>
            </a:r>
          </a:p>
          <a:p>
            <a:r>
              <a:rPr lang="fr-FR" dirty="0"/>
              <a:t>Manger</a:t>
            </a:r>
          </a:p>
          <a:p>
            <a:r>
              <a:rPr lang="fr-FR" dirty="0"/>
              <a:t>Respirer</a:t>
            </a:r>
          </a:p>
          <a:p>
            <a:r>
              <a:rPr lang="fr-FR" dirty="0"/>
              <a:t>Oscillation</a:t>
            </a:r>
          </a:p>
        </p:txBody>
      </p:sp>
      <p:sp>
        <p:nvSpPr>
          <p:cNvPr id="4" name="ZoneTexte 3">
            <a:extLst>
              <a:ext uri="{FF2B5EF4-FFF2-40B4-BE49-F238E27FC236}">
                <a16:creationId xmlns:a16="http://schemas.microsoft.com/office/drawing/2014/main" id="{C251BBAE-E608-E646-8A07-3F76D9E8228D}"/>
              </a:ext>
            </a:extLst>
          </p:cNvPr>
          <p:cNvSpPr txBox="1"/>
          <p:nvPr/>
        </p:nvSpPr>
        <p:spPr>
          <a:xfrm>
            <a:off x="13437219" y="12985750"/>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332515469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6651E"/>
                </a:solidFill>
              </a:rPr>
              <a:t>Contribution / travail</a:t>
            </a:r>
          </a:p>
        </p:txBody>
      </p:sp>
      <p:sp>
        <p:nvSpPr>
          <p:cNvPr id="3" name="Espace réservé du contenu 2"/>
          <p:cNvSpPr>
            <a:spLocks noGrp="1"/>
          </p:cNvSpPr>
          <p:nvPr>
            <p:ph idx="1"/>
          </p:nvPr>
        </p:nvSpPr>
        <p:spPr>
          <a:xfrm>
            <a:off x="3962400" y="4259385"/>
            <a:ext cx="16459200" cy="7992942"/>
          </a:xfrm>
        </p:spPr>
        <p:txBody>
          <a:bodyPr/>
          <a:lstStyle/>
          <a:p>
            <a:r>
              <a:rPr lang="fr-FR" dirty="0" err="1"/>
              <a:t>Deep</a:t>
            </a:r>
            <a:r>
              <a:rPr lang="fr-FR" dirty="0"/>
              <a:t> </a:t>
            </a:r>
            <a:r>
              <a:rPr lang="fr-FR" dirty="0" err="1"/>
              <a:t>work</a:t>
            </a:r>
            <a:endParaRPr lang="fr-FR" dirty="0"/>
          </a:p>
          <a:p>
            <a:r>
              <a:rPr lang="fr-FR" dirty="0"/>
              <a:t>Bouger son corps toutes les 1000 sec</a:t>
            </a:r>
          </a:p>
          <a:p>
            <a:r>
              <a:rPr lang="fr-FR" dirty="0"/>
              <a:t>Oscillation entre action et repos</a:t>
            </a:r>
          </a:p>
          <a:p>
            <a:r>
              <a:rPr lang="fr-FR" dirty="0"/>
              <a:t>Une chose et le reste pas</a:t>
            </a:r>
          </a:p>
          <a:p>
            <a:r>
              <a:rPr lang="fr-FR" dirty="0"/>
              <a:t>Discipline </a:t>
            </a:r>
          </a:p>
          <a:p>
            <a:r>
              <a:rPr lang="fr-FR" dirty="0"/>
              <a:t>Reconnaissance pour ce qu’on a fait</a:t>
            </a:r>
          </a:p>
        </p:txBody>
      </p:sp>
      <p:sp>
        <p:nvSpPr>
          <p:cNvPr id="4" name="ZoneTexte 3">
            <a:extLst>
              <a:ext uri="{FF2B5EF4-FFF2-40B4-BE49-F238E27FC236}">
                <a16:creationId xmlns:a16="http://schemas.microsoft.com/office/drawing/2014/main" id="{05191267-9F3A-E2B8-4564-64764695B1FA}"/>
              </a:ext>
            </a:extLst>
          </p:cNvPr>
          <p:cNvSpPr txBox="1"/>
          <p:nvPr/>
        </p:nvSpPr>
        <p:spPr>
          <a:xfrm>
            <a:off x="13437219" y="12985750"/>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42786550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6651E"/>
                </a:solidFill>
              </a:rPr>
              <a:t>Relations</a:t>
            </a:r>
          </a:p>
        </p:txBody>
      </p:sp>
      <p:sp>
        <p:nvSpPr>
          <p:cNvPr id="3" name="Espace réservé du contenu 2"/>
          <p:cNvSpPr>
            <a:spLocks noGrp="1"/>
          </p:cNvSpPr>
          <p:nvPr>
            <p:ph idx="1"/>
          </p:nvPr>
        </p:nvSpPr>
        <p:spPr>
          <a:xfrm>
            <a:off x="5040924" y="5666154"/>
            <a:ext cx="15380676" cy="6586172"/>
          </a:xfrm>
        </p:spPr>
        <p:txBody>
          <a:bodyPr/>
          <a:lstStyle/>
          <a:p>
            <a:r>
              <a:rPr lang="fr-FR" dirty="0"/>
              <a:t>Moi</a:t>
            </a:r>
          </a:p>
          <a:p>
            <a:r>
              <a:rPr lang="fr-FR" dirty="0"/>
              <a:t>Mes proches</a:t>
            </a:r>
          </a:p>
          <a:p>
            <a:r>
              <a:rPr lang="fr-FR" dirty="0"/>
              <a:t>Mon quartier</a:t>
            </a:r>
          </a:p>
          <a:p>
            <a:r>
              <a:rPr lang="fr-FR" dirty="0"/>
              <a:t>Ma communauté / le monde</a:t>
            </a:r>
          </a:p>
        </p:txBody>
      </p:sp>
      <p:sp>
        <p:nvSpPr>
          <p:cNvPr id="4" name="ZoneTexte 3">
            <a:extLst>
              <a:ext uri="{FF2B5EF4-FFF2-40B4-BE49-F238E27FC236}">
                <a16:creationId xmlns:a16="http://schemas.microsoft.com/office/drawing/2014/main" id="{69A673EA-193C-9321-C433-5C214DBDB716}"/>
              </a:ext>
            </a:extLst>
          </p:cNvPr>
          <p:cNvSpPr txBox="1"/>
          <p:nvPr/>
        </p:nvSpPr>
        <p:spPr>
          <a:xfrm>
            <a:off x="13437219" y="12985750"/>
            <a:ext cx="1219943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9022213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3" descr="Image 3"/>
          <p:cNvPicPr>
            <a:picLocks noChangeAspect="1"/>
          </p:cNvPicPr>
          <p:nvPr/>
        </p:nvPicPr>
        <p:blipFill>
          <a:blip r:embed="rId2"/>
          <a:stretch>
            <a:fillRect/>
          </a:stretch>
        </p:blipFill>
        <p:spPr>
          <a:xfrm>
            <a:off x="1946946" y="3426426"/>
            <a:ext cx="20490097" cy="9859696"/>
          </a:xfrm>
          <a:prstGeom prst="rect">
            <a:avLst/>
          </a:prstGeom>
          <a:ln w="12700">
            <a:miter lim="400000"/>
          </a:ln>
        </p:spPr>
      </p:pic>
      <p:sp>
        <p:nvSpPr>
          <p:cNvPr id="198" name="ZoneTexte 8"/>
          <p:cNvSpPr txBox="1"/>
          <p:nvPr/>
        </p:nvSpPr>
        <p:spPr>
          <a:xfrm>
            <a:off x="5687393" y="1176792"/>
            <a:ext cx="15204190" cy="1908213"/>
          </a:xfrm>
          <a:prstGeom prst="rect">
            <a:avLst/>
          </a:prstGeom>
          <a:solidFill>
            <a:srgbClr val="FFFFFF"/>
          </a:solidFill>
          <a:ln w="25400">
            <a:solidFill>
              <a:srgbClr val="1D9A78"/>
            </a:solidFill>
            <a:miter/>
          </a:ln>
          <a:extLst>
            <a:ext uri="{C572A759-6A51-4108-AA02-DFA0A04FC94B}">
              <ma14:wrappingTextBoxFlag xmlns:ma14="http://schemas.microsoft.com/office/mac/drawingml/2011/main" xmlns="" val="1"/>
            </a:ext>
          </a:extLst>
        </p:spPr>
        <p:txBody>
          <a:bodyPr tIns="91439" bIns="91439">
            <a:spAutoFit/>
          </a:bodyPr>
          <a:lstStyle>
            <a:lvl1pPr algn="l" defTabSz="914400">
              <a:defRPr sz="5600" b="0">
                <a:solidFill>
                  <a:srgbClr val="E98960"/>
                </a:solidFill>
                <a:latin typeface="Calibri"/>
                <a:ea typeface="Calibri"/>
                <a:cs typeface="Calibri"/>
                <a:sym typeface="Calibri"/>
              </a:defRPr>
            </a:lvl1pPr>
          </a:lstStyle>
          <a:p>
            <a:r>
              <a:rPr lang="fr-FR" dirty="0">
                <a:solidFill>
                  <a:srgbClr val="F6651E"/>
                </a:solidFill>
                <a:latin typeface="Arial Rounded MT Bold" panose="020F0704030504030204" pitchFamily="34" charset="77"/>
              </a:rPr>
              <a:t>Le questionnement centré compétences</a:t>
            </a:r>
            <a:endParaRPr lang="fr-FR" dirty="0">
              <a:solidFill>
                <a:srgbClr val="F6651E"/>
              </a:solidFill>
            </a:endParaRPr>
          </a:p>
          <a:p>
            <a:r>
              <a:rPr dirty="0">
                <a:solidFill>
                  <a:srgbClr val="004D80"/>
                </a:solidFill>
              </a:rPr>
              <a:t>Tout </a:t>
            </a:r>
            <a:r>
              <a:rPr dirty="0" err="1">
                <a:solidFill>
                  <a:srgbClr val="004D80"/>
                </a:solidFill>
              </a:rPr>
              <a:t>n’est</a:t>
            </a:r>
            <a:r>
              <a:rPr dirty="0">
                <a:solidFill>
                  <a:srgbClr val="004D80"/>
                </a:solidFill>
              </a:rPr>
              <a:t> </a:t>
            </a:r>
            <a:r>
              <a:rPr dirty="0" err="1">
                <a:solidFill>
                  <a:srgbClr val="004D80"/>
                </a:solidFill>
              </a:rPr>
              <a:t>qu’une</a:t>
            </a:r>
            <a:r>
              <a:rPr dirty="0">
                <a:solidFill>
                  <a:srgbClr val="004D80"/>
                </a:solidFill>
              </a:rPr>
              <a:t> question de perspectives</a:t>
            </a:r>
          </a:p>
        </p:txBody>
      </p:sp>
      <p:sp>
        <p:nvSpPr>
          <p:cNvPr id="2" name="ZoneTexte 1">
            <a:extLst>
              <a:ext uri="{FF2B5EF4-FFF2-40B4-BE49-F238E27FC236}">
                <a16:creationId xmlns:a16="http://schemas.microsoft.com/office/drawing/2014/main" id="{0757BC35-32A3-532F-21F4-E4CA8D41A635}"/>
              </a:ext>
            </a:extLst>
          </p:cNvPr>
          <p:cNvSpPr txBox="1"/>
          <p:nvPr/>
        </p:nvSpPr>
        <p:spPr>
          <a:xfrm>
            <a:off x="414525" y="12989735"/>
            <a:ext cx="988251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Les bases du </a:t>
            </a:r>
            <a:r>
              <a:rPr kumimoji="0" lang="fr-FR" sz="3000" b="0" i="1" u="none" strike="noStrike" cap="none" spc="0" normalizeH="0" baseline="0" dirty="0" err="1">
                <a:ln>
                  <a:noFill/>
                </a:ln>
                <a:solidFill>
                  <a:srgbClr val="000000"/>
                </a:solidFill>
                <a:effectLst/>
                <a:uFillTx/>
                <a:latin typeface="Helvetica Neue"/>
                <a:ea typeface="Helvetica Neue"/>
                <a:cs typeface="Helvetica Neue"/>
                <a:sym typeface="Helvetica Neue"/>
              </a:rPr>
              <a:t>Psychotrauma</a:t>
            </a:r>
            <a:r>
              <a:rPr kumimoji="0" lang="fr-FR" sz="3000" b="0" i="1" u="none" strike="noStrike" cap="none" spc="0" normalizeH="0" baseline="0" dirty="0">
                <a:ln>
                  <a:noFill/>
                </a:ln>
                <a:solidFill>
                  <a:srgbClr val="000000"/>
                </a:solidFill>
                <a:effectLst/>
                <a:uFillTx/>
                <a:latin typeface="Helvetica Neue"/>
                <a:ea typeface="Helvetica Neue"/>
                <a:cs typeface="Helvetica Neue"/>
                <a:sym typeface="Helvetica Neue"/>
              </a:rPr>
              <a:t> – Cycle Traverser Ensemble</a:t>
            </a:r>
          </a:p>
        </p:txBody>
      </p:sp>
    </p:spTree>
    <p:extLst>
      <p:ext uri="{BB962C8B-B14F-4D97-AF65-F5344CB8AC3E}">
        <p14:creationId xmlns:p14="http://schemas.microsoft.com/office/powerpoint/2010/main" val="1837810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ES PSYCHOTRAUMATISMES"/>
          <p:cNvSpPr txBox="1">
            <a:spLocks noGrp="1"/>
          </p:cNvSpPr>
          <p:nvPr>
            <p:ph type="title"/>
          </p:nvPr>
        </p:nvSpPr>
        <p:spPr>
          <a:xfrm>
            <a:off x="1778000" y="2176258"/>
            <a:ext cx="20828000" cy="9363484"/>
          </a:xfrm>
          <a:prstGeom prst="rect">
            <a:avLst/>
          </a:prstGeom>
        </p:spPr>
        <p:txBody>
          <a:bodyPr/>
          <a:lstStyle>
            <a:lvl1pPr>
              <a:spcBef>
                <a:spcPts val="4500"/>
              </a:spcBef>
              <a:defRPr sz="8300">
                <a:solidFill>
                  <a:schemeClr val="accent1">
                    <a:hueOff val="114395"/>
                    <a:lumOff val="-24975"/>
                  </a:schemeClr>
                </a:solidFill>
                <a:latin typeface="Times New Roman"/>
                <a:ea typeface="Times New Roman"/>
                <a:cs typeface="Times New Roman"/>
                <a:sym typeface="Times New Roman"/>
              </a:defRPr>
            </a:lvl1pPr>
          </a:lstStyle>
          <a:p>
            <a:r>
              <a:rPr lang="fr-FR" dirty="0">
                <a:solidFill>
                  <a:srgbClr val="F6651E"/>
                </a:solidFill>
                <a:latin typeface="+mj-lt"/>
              </a:rPr>
              <a:t>LES PSYCHOTRAUMATISMES</a:t>
            </a:r>
            <a:endParaRPr dirty="0">
              <a:solidFill>
                <a:srgbClr val="F6651E"/>
              </a:solidFill>
              <a:latin typeface="+mj-lt"/>
            </a:endParaRPr>
          </a:p>
        </p:txBody>
      </p:sp>
    </p:spTree>
    <p:extLst>
      <p:ext uri="{BB962C8B-B14F-4D97-AF65-F5344CB8AC3E}">
        <p14:creationId xmlns:p14="http://schemas.microsoft.com/office/powerpoint/2010/main" val="1149610520"/>
      </p:ext>
    </p:extLst>
  </p:cSld>
  <p:clrMapOvr>
    <a:masterClrMapping/>
  </p:clrMapOvr>
  <p:transition spd="slow">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30599</TotalTime>
  <Words>5088</Words>
  <Application>Microsoft Macintosh PowerPoint</Application>
  <PresentationFormat>Personnalisé</PresentationFormat>
  <Paragraphs>613</Paragraphs>
  <Slides>77</Slides>
  <Notes>7</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77</vt:i4>
      </vt:variant>
    </vt:vector>
  </HeadingPairs>
  <TitlesOfParts>
    <vt:vector size="90" baseType="lpstr">
      <vt:lpstr>Arial</vt:lpstr>
      <vt:lpstr>Arial Rounded MT Bold</vt:lpstr>
      <vt:lpstr>Calibri</vt:lpstr>
      <vt:lpstr>Calibri Light</vt:lpstr>
      <vt:lpstr>Helvetica Neue</vt:lpstr>
      <vt:lpstr>Helvetica Neue Light</vt:lpstr>
      <vt:lpstr>Helvetica Neue Medium</vt:lpstr>
      <vt:lpstr>MV Boli</vt:lpstr>
      <vt:lpstr>Tahoma</vt:lpstr>
      <vt:lpstr>Times New Roman</vt:lpstr>
      <vt:lpstr>Times Roman</vt:lpstr>
      <vt:lpstr>Wingdings</vt:lpstr>
      <vt:lpstr>White</vt:lpstr>
      <vt:lpstr>  MODULE 1 : LES BASES   LE PSYCHOTRAUMA   LA STABILISATION   LA POSTURE THÉRAPEUTIQUE   Laetitia de Schoutheete</vt:lpstr>
      <vt:lpstr>CADRE DE LA FORMATION</vt:lpstr>
      <vt:lpstr>Feuille de route  -   Plan de traitement</vt:lpstr>
      <vt:lpstr>Les bases</vt:lpstr>
      <vt:lpstr>Le positionnement en thérapie</vt:lpstr>
      <vt:lpstr>La sécurité : l’échelle de sécurité</vt:lpstr>
      <vt:lpstr>Le consentement/ le choix en thérapie</vt:lpstr>
      <vt:lpstr>Présentation PowerPoint</vt:lpstr>
      <vt:lpstr>LES PSYCHOTRAUMATISMES</vt:lpstr>
      <vt:lpstr>Le traumatisme psychique</vt:lpstr>
      <vt:lpstr>Présentation PowerPoint</vt:lpstr>
      <vt:lpstr>Les différents types de traumatismes</vt:lpstr>
      <vt:lpstr>QU’EST-CE QU’UN EVENEMENT TRAUMATIQUE ?</vt:lpstr>
      <vt:lpstr>Un évènement traumatique est : </vt:lpstr>
      <vt:lpstr>Présentation PowerPoint</vt:lpstr>
      <vt:lpstr>LE TRAUMATISME VICARIANT</vt:lpstr>
      <vt:lpstr>Présentation PowerPoint</vt:lpstr>
      <vt:lpstr>LE TRAUMATISME VICARIANT</vt:lpstr>
      <vt:lpstr>Présentation PowerPoint</vt:lpstr>
      <vt:lpstr>Présentation PowerPoint</vt:lpstr>
      <vt:lpstr>CRITERES  TSPT</vt:lpstr>
      <vt:lpstr>TSPT : Réviviscences (symptômes intrusifs)</vt:lpstr>
      <vt:lpstr>TSPT : Evitements  </vt:lpstr>
      <vt:lpstr>TSPT : Changements négatifs des cognitions et de l’humeur</vt:lpstr>
      <vt:lpstr>TSPT : Activation neuro-végétative</vt:lpstr>
      <vt:lpstr>TSPT : Activation neuro-végétative</vt:lpstr>
      <vt:lpstr>Lorsque les blessures s’accumulent..</vt:lpstr>
      <vt:lpstr>TSPT Simple   Igor Thiriez</vt:lpstr>
      <vt:lpstr>TSPT Complexe   Igor Thiriez</vt:lpstr>
      <vt:lpstr>Présentation PowerPoint</vt:lpstr>
      <vt:lpstr>Troubles dissociatifs - Igor Thiriez</vt:lpstr>
      <vt:lpstr>Présentation PowerPoint</vt:lpstr>
      <vt:lpstr>Les 3 cerveaux</vt:lpstr>
      <vt:lpstr>Présentation PowerPoint</vt:lpstr>
      <vt:lpstr>Présentation PowerPoint</vt:lpstr>
      <vt:lpstr>En thérapie, la sous-activation se voit…</vt:lpstr>
      <vt:lpstr>En thérapie, l’hyperactivation se voit…</vt:lpstr>
      <vt:lpstr>Présentation PowerPoint</vt:lpstr>
      <vt:lpstr>Exercices en cas d’hypo-activation</vt:lpstr>
      <vt:lpstr>Exercices specifiques en cas d’hyper activation (tensions +++) </vt:lpstr>
      <vt:lpstr>Autres exercices de stabilisation </vt:lpstr>
      <vt:lpstr>Exercices d’orientation</vt:lpstr>
      <vt:lpstr>Trauma et théorie polyvagale</vt:lpstr>
      <vt:lpstr>Co-régulation – théorie ployvagale</vt:lpstr>
      <vt:lpstr>Présentation PowerPoint</vt:lpstr>
      <vt:lpstr>LES BESOINS UTILES APRES UN EVENEMENT TRAUMATIQUE  (Hofboll, 2005)</vt:lpstr>
      <vt:lpstr>Les paroles monnaies - précieuses - sacrées -  JC Metraux</vt:lpstr>
      <vt:lpstr>Les paroles monnaies - précieuses - sacrées -  JC Metraux</vt:lpstr>
      <vt:lpstr>Rétablir la réciprocité</vt:lpstr>
      <vt:lpstr>Le contenant pas à pas - Kluft</vt:lpstr>
      <vt:lpstr>L’état sûr, le lieu de sécurité, l’activité sûre </vt:lpstr>
      <vt:lpstr>Présentation PowerPoint</vt:lpstr>
      <vt:lpstr>Les chiffres</vt:lpstr>
      <vt:lpstr>Sur les enfants</vt:lpstr>
      <vt:lpstr>Présentation PowerPoint</vt:lpstr>
      <vt:lpstr>MALTRAITANCES CHRONIQUES NEGLIGENCES GRAVES</vt:lpstr>
      <vt:lpstr>Réactions fréquentes après un traumatisme </vt:lpstr>
      <vt:lpstr>MALTRAITANCES CHRONIQUES NEGLIGENCES GRAVES</vt:lpstr>
      <vt:lpstr>Présentation PowerPoint</vt:lpstr>
      <vt:lpstr>Comment aider un enfant</vt:lpstr>
      <vt:lpstr>Présentation PowerPoint</vt:lpstr>
      <vt:lpstr>LE SYSTEME DE L’ATTACHEMENT</vt:lpstr>
      <vt:lpstr>Présentation PowerPoint</vt:lpstr>
      <vt:lpstr>Présentation PowerPoint</vt:lpstr>
      <vt:lpstr>La stabilisation / le camp de base</vt:lpstr>
      <vt:lpstr>Les figures ressources</vt:lpstr>
      <vt:lpstr>Présentation PowerPoint</vt:lpstr>
      <vt:lpstr>Le Collage de la Famille Symbolique – HELENE DELLUCCI</vt:lpstr>
      <vt:lpstr> EXERCICE À DEUX : 2 X 20 MIN</vt:lpstr>
      <vt:lpstr>La boite pour les jours de pluie  Yvonne Dolan</vt:lpstr>
      <vt:lpstr>Le cadre à géométrie variable</vt:lpstr>
      <vt:lpstr>Travailler avec des pulsions d’anéantissement</vt:lpstr>
      <vt:lpstr>Le cadre à géométrie variable</vt:lpstr>
      <vt:lpstr>La gestion énergétique    Brian Johnson</vt:lpstr>
      <vt:lpstr>Energie</vt:lpstr>
      <vt:lpstr>Contribution / travail</vt:lpstr>
      <vt:lpstr>Relations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Psychotramatologie centrée compétences :  la prise en compte du psychotrauma dans les accompagnements  en protection de l’enfance.    Laetitia De Schoutheete - Laurence DOLO</dc:title>
  <cp:lastModifiedBy>Microsoft Office User</cp:lastModifiedBy>
  <cp:revision>110</cp:revision>
  <dcterms:modified xsi:type="dcterms:W3CDTF">2025-12-06T16:37:54Z</dcterms:modified>
</cp:coreProperties>
</file>