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629" r:id="rId2"/>
    <p:sldId id="955" r:id="rId3"/>
    <p:sldId id="956" r:id="rId4"/>
    <p:sldId id="960" r:id="rId5"/>
    <p:sldId id="669" r:id="rId6"/>
    <p:sldId id="683" r:id="rId7"/>
    <p:sldId id="963" r:id="rId8"/>
    <p:sldId id="682" r:id="rId9"/>
    <p:sldId id="1278" r:id="rId10"/>
    <p:sldId id="717" r:id="rId11"/>
    <p:sldId id="1276" r:id="rId12"/>
    <p:sldId id="519" r:id="rId13"/>
    <p:sldId id="526" r:id="rId14"/>
    <p:sldId id="527" r:id="rId15"/>
    <p:sldId id="1249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ndy" initials="C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51E"/>
    <a:srgbClr val="004D80"/>
    <a:srgbClr val="FFA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38"/>
    <p:restoredTop sz="92472"/>
  </p:normalViewPr>
  <p:slideViewPr>
    <p:cSldViewPr snapToGrid="0" snapToObjects="1">
      <p:cViewPr>
        <p:scale>
          <a:sx n="79" d="100"/>
          <a:sy n="79" d="100"/>
        </p:scale>
        <p:origin x="632" y="-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5147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9875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88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hemin sableux entre deux collines menant à l’océ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éron volant bas au-dessus d’une plage avec une petite clôture au premier plan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ue d’une plage et de la mer depuis une dune de sable avec de l’herb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ue d’une plage et de la mer depuis une dune de sable avec de l’herb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18" name="Texte niveau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000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968443" y="13081000"/>
            <a:ext cx="434413" cy="471924"/>
          </a:xfrm>
        </p:spPr>
        <p:txBody>
          <a:bodyPr/>
          <a:lstStyle/>
          <a:p>
            <a:fld id="{383DC588-B620-491F-BED8-6C946DE99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47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7" r:id="rId3"/>
    <p:sldLayoutId id="2147483659" r:id="rId4"/>
    <p:sldLayoutId id="2147483660" r:id="rId5"/>
    <p:sldLayoutId id="2147483661" r:id="rId6"/>
    <p:sldLayoutId id="2147483666" r:id="rId7"/>
  </p:sldLayoutIdLst>
  <p:transition spd="med"/>
  <p:hf sldNum="0" hd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sychotramatologie centrée compétences :…"/>
          <p:cNvSpPr txBox="1">
            <a:spLocks noGrp="1"/>
          </p:cNvSpPr>
          <p:nvPr>
            <p:ph type="title"/>
          </p:nvPr>
        </p:nvSpPr>
        <p:spPr>
          <a:xfrm>
            <a:off x="1778000" y="3018830"/>
            <a:ext cx="20931758" cy="862164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396238">
              <a:defRPr sz="5300"/>
            </a:pPr>
            <a:endParaRPr dirty="0"/>
          </a:p>
          <a:p>
            <a:pPr algn="ctr"/>
            <a:br>
              <a:rPr lang="fr-FR" sz="8900" b="1" dirty="0">
                <a:solidFill>
                  <a:srgbClr val="FFAE5C"/>
                </a:solidFill>
                <a:effectLst/>
              </a:rPr>
            </a:br>
            <a:r>
              <a:rPr lang="fr-FR" sz="8900" b="1" dirty="0">
                <a:solidFill>
                  <a:srgbClr val="F6651E"/>
                </a:solidFill>
                <a:effectLst/>
                <a:latin typeface="Arial Rounded MT Bold" panose="020F0704030504030204" pitchFamily="34" charset="77"/>
                <a:ea typeface="Apple Color Emoji" pitchFamily="2" charset="0"/>
                <a:cs typeface="PHOSPHATE INLINE" panose="02000506050000020004" pitchFamily="2" charset="77"/>
              </a:rPr>
              <a:t>MODULE 1 : LES BASES </a:t>
            </a:r>
            <a:br>
              <a:rPr lang="fr-FR" sz="6000" b="1" dirty="0">
                <a:solidFill>
                  <a:srgbClr val="F6651E"/>
                </a:solidFill>
                <a:effectLst/>
                <a:latin typeface="Arial Rounded MT Bold" panose="020F0704030504030204" pitchFamily="34" charset="77"/>
                <a:ea typeface="Apple Color Emoji" pitchFamily="2" charset="0"/>
                <a:cs typeface="PHOSPHATE INLINE" panose="02000506050000020004" pitchFamily="2" charset="77"/>
              </a:rPr>
            </a:br>
            <a:br>
              <a:rPr lang="fr-FR" sz="6000" b="1" dirty="0">
                <a:solidFill>
                  <a:srgbClr val="F6651E"/>
                </a:solidFill>
                <a:effectLst/>
                <a:latin typeface="Arial Rounded MT Bold" panose="020F0704030504030204" pitchFamily="34" charset="77"/>
                <a:ea typeface="Apple Color Emoji" pitchFamily="2" charset="0"/>
                <a:cs typeface="PHOSPHATE INLINE" panose="02000506050000020004" pitchFamily="2" charset="77"/>
              </a:rPr>
            </a:br>
            <a:r>
              <a:rPr lang="fr-FR" sz="6000" b="1" dirty="0">
                <a:solidFill>
                  <a:srgbClr val="F6651E"/>
                </a:solidFill>
                <a:effectLst/>
                <a:latin typeface="Arial Rounded MT Bold" panose="020F0704030504030204" pitchFamily="34" charset="77"/>
                <a:ea typeface="Apple Color Emoji" pitchFamily="2" charset="0"/>
                <a:cs typeface="PHOSPHATE INLINE" panose="02000506050000020004" pitchFamily="2" charset="77"/>
              </a:rPr>
              <a:t>LE PSYCHOTRAUMA </a:t>
            </a:r>
            <a:br>
              <a:rPr lang="fr-FR" sz="6000" b="1" dirty="0">
                <a:solidFill>
                  <a:srgbClr val="F6651E"/>
                </a:solidFill>
                <a:effectLst/>
                <a:latin typeface="Arial Rounded MT Bold" panose="020F0704030504030204" pitchFamily="34" charset="77"/>
                <a:ea typeface="Apple Color Emoji" pitchFamily="2" charset="0"/>
                <a:cs typeface="PHOSPHATE INLINE" panose="02000506050000020004" pitchFamily="2" charset="77"/>
              </a:rPr>
            </a:br>
            <a:r>
              <a:rPr lang="fr-FR" sz="6000" b="1" dirty="0">
                <a:solidFill>
                  <a:srgbClr val="F6651E"/>
                </a:solidFill>
                <a:effectLst/>
                <a:latin typeface="Arial Rounded MT Bold" panose="020F0704030504030204" pitchFamily="34" charset="77"/>
                <a:ea typeface="Apple Color Emoji" pitchFamily="2" charset="0"/>
                <a:cs typeface="PHOSPHATE INLINE" panose="02000506050000020004" pitchFamily="2" charset="77"/>
              </a:rPr>
              <a:t> LA STABILISATION </a:t>
            </a:r>
            <a:br>
              <a:rPr lang="fr-FR" sz="6000" b="1" dirty="0">
                <a:solidFill>
                  <a:srgbClr val="F6651E"/>
                </a:solidFill>
                <a:effectLst/>
                <a:latin typeface="Arial Rounded MT Bold" panose="020F0704030504030204" pitchFamily="34" charset="77"/>
                <a:ea typeface="Apple Color Emoji" pitchFamily="2" charset="0"/>
                <a:cs typeface="PHOSPHATE INLINE" panose="02000506050000020004" pitchFamily="2" charset="77"/>
              </a:rPr>
            </a:br>
            <a:r>
              <a:rPr lang="fr-FR" sz="6000" b="1" dirty="0">
                <a:solidFill>
                  <a:srgbClr val="F6651E"/>
                </a:solidFill>
                <a:effectLst/>
                <a:latin typeface="Arial Rounded MT Bold" panose="020F0704030504030204" pitchFamily="34" charset="77"/>
                <a:ea typeface="Apple Color Emoji" pitchFamily="2" charset="0"/>
                <a:cs typeface="PHOSPHATE INLINE" panose="02000506050000020004" pitchFamily="2" charset="77"/>
              </a:rPr>
              <a:t> LA POSTURE THÉRAPEUTIQUE</a:t>
            </a:r>
            <a:endParaRPr dirty="0">
              <a:solidFill>
                <a:srgbClr val="F6651E"/>
              </a:solidFill>
              <a:latin typeface="Arial Rounded MT Bold" panose="020F0704030504030204" pitchFamily="34" charset="77"/>
              <a:ea typeface="Apple Color Emoji" pitchFamily="2" charset="0"/>
              <a:cs typeface="Phosphate Inline" panose="02000506050000020004" pitchFamily="2" charset="77"/>
            </a:endParaRPr>
          </a:p>
          <a:p>
            <a:pPr defTabSz="396238">
              <a:defRPr sz="2900">
                <a:solidFill>
                  <a:srgbClr val="FE930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defTabSz="396238">
              <a:defRPr sz="29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defTabSz="396238">
              <a:defRPr sz="4000">
                <a:solidFill>
                  <a:srgbClr val="929292"/>
                </a:solidFill>
              </a:defRPr>
            </a:pPr>
            <a:r>
              <a:rPr dirty="0"/>
              <a:t>Laetitia </a:t>
            </a:r>
            <a:r>
              <a:rPr lang="fr-FR" dirty="0"/>
              <a:t>d</a:t>
            </a:r>
            <a:r>
              <a:rPr dirty="0"/>
              <a:t>e </a:t>
            </a:r>
            <a:r>
              <a:rPr dirty="0" err="1"/>
              <a:t>Schoutheete</a:t>
            </a:r>
            <a:endParaRPr dirty="0"/>
          </a:p>
        </p:txBody>
      </p:sp>
      <p:sp>
        <p:nvSpPr>
          <p:cNvPr id="178" name="SAEE - ACOLEA Rhône - 26-27 septembre et 10 octobre  2024"/>
          <p:cNvSpPr txBox="1">
            <a:spLocks noGrp="1"/>
          </p:cNvSpPr>
          <p:nvPr>
            <p:ph type="body" sz="quarter" idx="1"/>
          </p:nvPr>
        </p:nvSpPr>
        <p:spPr>
          <a:xfrm>
            <a:off x="1778000" y="11717626"/>
            <a:ext cx="20828000" cy="1832295"/>
          </a:xfrm>
          <a:prstGeom prst="rect">
            <a:avLst/>
          </a:prstGeom>
        </p:spPr>
        <p:txBody>
          <a:bodyPr/>
          <a:lstStyle/>
          <a:p>
            <a:pPr defTabSz="387983">
              <a:defRPr sz="2500"/>
            </a:pPr>
            <a:endParaRPr dirty="0"/>
          </a:p>
          <a:p>
            <a:pPr defTabSz="387983">
              <a:defRPr sz="2500"/>
            </a:pPr>
            <a:endParaRPr dirty="0"/>
          </a:p>
          <a:p>
            <a:pPr defTabSz="387983">
              <a:defRPr sz="2500"/>
            </a:pP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89D185-66E8-2703-3519-22F5C8D56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08" y="166079"/>
            <a:ext cx="3378200" cy="32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10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3158" y="730250"/>
            <a:ext cx="21504442" cy="119480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6651E"/>
                </a:solidFill>
                <a:latin typeface="Arial Rounded MT Bold" panose="020F0704030504030204" pitchFamily="34" charset="77"/>
              </a:rPr>
              <a:t>Le contenant pas à pas - </a:t>
            </a:r>
            <a:r>
              <a:rPr lang="fr-FR" dirty="0" err="1">
                <a:solidFill>
                  <a:srgbClr val="004D80"/>
                </a:solidFill>
              </a:rPr>
              <a:t>Kluft</a:t>
            </a:r>
            <a:endParaRPr lang="fr-FR" dirty="0">
              <a:solidFill>
                <a:srgbClr val="004D8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3135" y="2361051"/>
            <a:ext cx="22051086" cy="10624699"/>
          </a:xfrm>
        </p:spPr>
        <p:txBody>
          <a:bodyPr>
            <a:noAutofit/>
          </a:bodyPr>
          <a:lstStyle/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La personne choisit un contenant (= un objet qui se ferme comme boîte, conteneur de camion, coffre fort…)- Description précise du contenant (forme, taille, couleur, inscription…)</a:t>
            </a: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sz="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Ouvrir mentalement le contenant </a:t>
            </a:r>
            <a:endParaRPr lang="fr-FR" sz="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Laisser glisser comme du sable ce qui a encore besoin d’attention, de soin </a:t>
            </a:r>
          </a:p>
          <a:p>
            <a:pPr marL="1028700" lvl="2" indent="-571500" algn="just"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Du passé</a:t>
            </a:r>
          </a:p>
          <a:p>
            <a:pPr marL="1028700" lvl="2" indent="-571500" algn="just"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Du présent</a:t>
            </a:r>
          </a:p>
          <a:p>
            <a:pPr marL="1028700" lvl="2" indent="-571500" algn="just"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Du futur</a:t>
            </a: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sz="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Transmettre à ces choses « qu’on ne va pas les oublier mais que nous ne pouvons pas s’occuper d’elles en même temps » et « que nous y reviendrons quand le patient l’aura décidé   et au rythme de la personne</a:t>
            </a: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Vérifiez si  « tout» est bien dans le contenant. Ou sinon, construire un sous-compartiment</a:t>
            </a: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Fermez le contenant et le ranger dans un endroit où il pourra attendre patiemment qu’on y revienne (balise)</a:t>
            </a: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sz="1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Observer ce qui vient quand on la personne sait que tout est bien dans le contenant et que ça attend patiemment </a:t>
            </a:r>
          </a:p>
        </p:txBody>
      </p:sp>
      <p:pic>
        <p:nvPicPr>
          <p:cNvPr id="4" name="Image 4" descr="Image 4">
            <a:extLst>
              <a:ext uri="{FF2B5EF4-FFF2-40B4-BE49-F238E27FC236}">
                <a16:creationId xmlns:a16="http://schemas.microsoft.com/office/drawing/2014/main" id="{2CED60BB-B191-E4E6-360A-85576D7EF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302" y="3865072"/>
            <a:ext cx="3994298" cy="2992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624161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3158" y="730250"/>
            <a:ext cx="21504442" cy="119480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6651E"/>
                </a:solidFill>
                <a:latin typeface="Arial Rounded MT Bold" panose="020F0704030504030204" pitchFamily="34" charset="77"/>
              </a:rPr>
              <a:t>L’état sûr, le lieu de sécurité, l’activité sûre </a:t>
            </a:r>
            <a:endParaRPr lang="fr-FR" dirty="0">
              <a:solidFill>
                <a:srgbClr val="004D8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03158" y="2743199"/>
            <a:ext cx="21504442" cy="10491537"/>
          </a:xfrm>
        </p:spPr>
        <p:txBody>
          <a:bodyPr>
            <a:noAutofit/>
          </a:bodyPr>
          <a:lstStyle/>
          <a:p>
            <a:pPr marL="0" lvl="1" indent="0" algn="just" defTabSz="1828800">
              <a:buSzPct val="100000"/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>
                <a:solidFill>
                  <a:schemeClr val="tx1"/>
                </a:solidFill>
              </a:rPr>
              <a:t>Choisir un endroit réel / connu, ou imaginaire : qui représente pour vous la sécurité ou le bien être</a:t>
            </a:r>
          </a:p>
          <a:p>
            <a:pPr marL="0" lvl="1" indent="0" algn="just" defTabSz="1828800">
              <a:buSzPct val="100000"/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>
                <a:solidFill>
                  <a:schemeClr val="tx1"/>
                </a:solidFill>
              </a:rPr>
              <a:t>Attention : doit être exclusivement positif (pas de mauvais souvenir…)</a:t>
            </a:r>
          </a:p>
          <a:p>
            <a:pPr marL="0" lvl="1" indent="0" algn="just" defTabSz="1828800">
              <a:buSzPct val="100000"/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dirty="0">
              <a:solidFill>
                <a:schemeClr val="tx1"/>
              </a:solidFill>
            </a:endParaRPr>
          </a:p>
          <a:p>
            <a:pPr marL="571500" lvl="1" indent="-571500" algn="just" defTabSz="1828800">
              <a:buSzPct val="100000"/>
              <a:buChar char="✓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>
                <a:solidFill>
                  <a:schemeClr val="tx1"/>
                </a:solidFill>
              </a:rPr>
              <a:t>Décrivez avec le maximum de détails ce que vous y voyez (couleurs, paysages, textures…) </a:t>
            </a:r>
          </a:p>
          <a:p>
            <a:pPr marL="359999" lvl="1" indent="-359999" algn="just" defTabSz="1828800">
              <a:buSzPct val="100000"/>
              <a:buChar char="▪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dirty="0">
              <a:solidFill>
                <a:schemeClr val="tx1"/>
              </a:solidFill>
            </a:endParaRPr>
          </a:p>
          <a:p>
            <a:pPr marL="571500" lvl="1" indent="-571500" algn="just" defTabSz="1828800">
              <a:buSzPct val="100000"/>
              <a:buChar char="✓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>
                <a:solidFill>
                  <a:schemeClr val="tx1"/>
                </a:solidFill>
              </a:rPr>
              <a:t>Décrivez des sons plaisants et agréables que vous pouvez entendre  </a:t>
            </a:r>
          </a:p>
          <a:p>
            <a:pPr marL="359999" lvl="1" indent="-359999" algn="just" defTabSz="1828800">
              <a:buSzPct val="100000"/>
              <a:buChar char="▪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dirty="0">
              <a:solidFill>
                <a:schemeClr val="tx1"/>
              </a:solidFill>
            </a:endParaRPr>
          </a:p>
          <a:p>
            <a:pPr marL="571500" lvl="1" indent="-571500" algn="just" defTabSz="1828800">
              <a:buSzPct val="100000"/>
              <a:buChar char="✓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>
                <a:solidFill>
                  <a:schemeClr val="tx1"/>
                </a:solidFill>
              </a:rPr>
              <a:t>Décrivez les sensations corporelles agréables que vous pouvez sentir </a:t>
            </a:r>
          </a:p>
          <a:p>
            <a:pPr lvl="1" indent="0" algn="just" defTabSz="1828800"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dirty="0">
              <a:solidFill>
                <a:schemeClr val="tx1"/>
              </a:solidFill>
            </a:endParaRPr>
          </a:p>
          <a:p>
            <a:pPr marL="571500" lvl="1" indent="-571500" algn="just" defTabSz="1828800">
              <a:buSzPct val="100000"/>
              <a:buChar char="✓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>
                <a:solidFill>
                  <a:schemeClr val="tx1"/>
                </a:solidFill>
              </a:rPr>
              <a:t>Généralisez la sensation corporelle agréable au corps tout entier</a:t>
            </a:r>
          </a:p>
          <a:p>
            <a:pPr marL="571500" lvl="1" indent="-571500" algn="just" defTabSz="1828800">
              <a:buSzPct val="100000"/>
              <a:buChar char="✓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dirty="0">
              <a:solidFill>
                <a:schemeClr val="tx1"/>
              </a:solidFill>
            </a:endParaRPr>
          </a:p>
          <a:p>
            <a:pPr marL="571500" lvl="1" indent="-571500" algn="just" defTabSz="1828800">
              <a:buSzPct val="100000"/>
              <a:buChar char="✓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fr-FR" dirty="0">
                <a:solidFill>
                  <a:schemeClr val="tx1"/>
                </a:solidFill>
              </a:rPr>
              <a:t>Faites la synthèse: l’image, les sons, les senteurs, les sensations corporelles et ajoutez un mot-clé ou une ancre corporelle</a:t>
            </a:r>
          </a:p>
          <a:p>
            <a:pPr marL="0" lvl="1" indent="0" algn="just" defTabSz="1828800">
              <a:buSzPct val="100000"/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dirty="0">
              <a:solidFill>
                <a:schemeClr val="tx1"/>
              </a:solidFill>
            </a:endParaRPr>
          </a:p>
          <a:p>
            <a:pPr marL="0" lvl="1" indent="0" algn="just" defTabSz="1828800">
              <a:buSzPct val="100000"/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dirty="0">
              <a:solidFill>
                <a:schemeClr val="tx1"/>
              </a:solidFill>
            </a:endParaRPr>
          </a:p>
          <a:p>
            <a:pPr marL="359999" lvl="1" indent="-359999" algn="just" defTabSz="1828800">
              <a:buSzPct val="100000"/>
              <a:buChar char="▪"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dirty="0">
              <a:solidFill>
                <a:schemeClr val="tx1"/>
              </a:solidFill>
            </a:endParaRPr>
          </a:p>
          <a:p>
            <a:pPr marL="0" lvl="1" indent="0" algn="just">
              <a:buNone/>
              <a:defRPr sz="3200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fr-FR" sz="3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1" descr="Image 1">
            <a:extLst>
              <a:ext uri="{FF2B5EF4-FFF2-40B4-BE49-F238E27FC236}">
                <a16:creationId xmlns:a16="http://schemas.microsoft.com/office/drawing/2014/main" id="{7A390EBC-CFEB-8130-E89F-B091DA732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103" y="5156790"/>
            <a:ext cx="5053515" cy="34024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50606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age160image64907008.jpg" descr="page160image64907008.jpg">
            <a:extLst>
              <a:ext uri="{FF2B5EF4-FFF2-40B4-BE49-F238E27FC236}">
                <a16:creationId xmlns:a16="http://schemas.microsoft.com/office/drawing/2014/main" id="{6BAFB75A-4097-0066-D6D0-D99F9F64A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690" b="690"/>
          <a:stretch>
            <a:fillRect/>
          </a:stretch>
        </p:blipFill>
        <p:spPr bwMode="auto">
          <a:xfrm>
            <a:off x="3860800" y="539750"/>
            <a:ext cx="16662400" cy="128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8722" name="Texte">
            <a:extLst>
              <a:ext uri="{FF2B5EF4-FFF2-40B4-BE49-F238E27FC236}">
                <a16:creationId xmlns:a16="http://schemas.microsoft.com/office/drawing/2014/main" id="{522EC146-4F36-B525-D3EC-38C1DF5D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311150"/>
            <a:ext cx="15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 defTabSz="4572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 defTabSz="4572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 defTabSz="4572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 defTabSz="4572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l" eaLnBrk="1"/>
            <a:r>
              <a:rPr lang="fr-FR" altLang="fr-FR" sz="1200" b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594234" name="Title 1">
            <a:extLst>
              <a:ext uri="{FF2B5EF4-FFF2-40B4-BE49-F238E27FC236}">
                <a16:creationId xmlns:a16="http://schemas.microsoft.com/office/drawing/2014/main" id="{8062AB5A-0D6A-935E-7919-FB131A6BDD2E}"/>
              </a:ext>
            </a:extLst>
          </p:cNvPr>
          <p:cNvSpPr>
            <a:spLocks noGrp="1"/>
          </p:cNvSpPr>
          <p:nvPr/>
        </p:nvSpPr>
        <p:spPr bwMode="auto">
          <a:xfrm>
            <a:off x="715963" y="333375"/>
            <a:ext cx="23304500" cy="1581150"/>
          </a:xfrm>
        </p:spPr>
        <p:txBody>
          <a:bodyPr horzOverflow="clip" lIns="182880" tIns="91440" rIns="182880" bIns="91440" anchor="ctr" compatLnSpc="0">
            <a:normAutofit fontScale="45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fontAlgn="auto">
              <a:spcAft>
                <a:spcPts val="0"/>
              </a:spcAft>
              <a:defRPr/>
            </a:pPr>
            <a:r>
              <a:rPr lang="fr-FR" sz="9600" kern="0" dirty="0">
                <a:solidFill>
                  <a:schemeClr val="accent1">
                    <a:lumMod val="75000"/>
                  </a:schemeClr>
                </a:solidFill>
                <a:latin typeface="MV Boli"/>
                <a:cs typeface="MV Boli"/>
                <a:sym typeface="Helvetica Neue"/>
              </a:rPr>
              <a:t>Les styles d’attachement</a:t>
            </a:r>
          </a:p>
          <a:p>
            <a:pPr algn="ctr" eaLnBrk="1" fontAlgn="auto">
              <a:spcAft>
                <a:spcPts val="0"/>
              </a:spcAft>
              <a:defRPr/>
            </a:pPr>
            <a:r>
              <a:rPr lang="fr-FR" sz="9600" kern="0" dirty="0">
                <a:solidFill>
                  <a:schemeClr val="accent1">
                    <a:lumMod val="75000"/>
                  </a:schemeClr>
                </a:solidFill>
                <a:latin typeface="MV Boli"/>
                <a:cs typeface="MV Boli"/>
                <a:sym typeface="Helvetica Neue"/>
              </a:rPr>
              <a:t>Jeanne Roy, Voyage au </a:t>
            </a:r>
            <a:r>
              <a:rPr lang="fr-FR" sz="9600" kern="0" dirty="0" err="1">
                <a:solidFill>
                  <a:schemeClr val="accent1">
                    <a:lumMod val="75000"/>
                  </a:schemeClr>
                </a:solidFill>
                <a:latin typeface="MV Boli"/>
                <a:cs typeface="MV Boli"/>
                <a:sym typeface="Helvetica Neue"/>
              </a:rPr>
              <a:t>coeur</a:t>
            </a:r>
            <a:r>
              <a:rPr lang="fr-FR" sz="9600" kern="0" dirty="0">
                <a:solidFill>
                  <a:schemeClr val="accent1">
                    <a:lumMod val="75000"/>
                  </a:schemeClr>
                </a:solidFill>
                <a:latin typeface="MV Boli"/>
                <a:cs typeface="MV Boli"/>
                <a:sym typeface="Helvetica Neue"/>
              </a:rPr>
              <a:t> de l’attachement</a:t>
            </a:r>
          </a:p>
        </p:txBody>
      </p:sp>
      <p:graphicFrame>
        <p:nvGraphicFramePr>
          <p:cNvPr id="714328268" name="Tableau 998764543">
            <a:extLst>
              <a:ext uri="{FF2B5EF4-FFF2-40B4-BE49-F238E27FC236}">
                <a16:creationId xmlns:a16="http://schemas.microsoft.com/office/drawing/2014/main" id="{8D9254B0-FA47-335A-CEEC-8F802A6D61B0}"/>
              </a:ext>
            </a:extLst>
          </p:cNvPr>
          <p:cNvGraphicFramePr>
            <a:graphicFrameLocks/>
          </p:cNvGraphicFramePr>
          <p:nvPr/>
        </p:nvGraphicFramePr>
        <p:xfrm>
          <a:off x="1046163" y="2122488"/>
          <a:ext cx="22645687" cy="10741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7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9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2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233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style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1" i="0" u="none" strike="noStrike" cap="none" spc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Kangourou</a:t>
                      </a:r>
                      <a:endParaRPr sz="2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1" i="0" u="none" strike="noStrike" cap="none" spc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Tortue</a:t>
                      </a:r>
                      <a:endParaRPr sz="2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1" i="0" u="none" strike="noStrike" cap="none" spc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Hérisson</a:t>
                      </a:r>
                      <a:endParaRPr sz="2800" dirty="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1" i="0" u="none" strike="noStrike" cap="none" spc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Singe</a:t>
                      </a:r>
                      <a:endParaRPr sz="2800" dirty="0"/>
                    </a:p>
                  </a:txBody>
                  <a:tcPr marL="182879" marR="182879" marT="91435" marB="914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82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attachement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sécure</a:t>
                      </a:r>
                      <a:endParaRPr sz="2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insécurisé évitant</a:t>
                      </a:r>
                      <a:endParaRPr sz="2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insécurisé résistant</a:t>
                      </a:r>
                      <a:endParaRPr sz="2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insécurisé désorganisé-désorienté</a:t>
                      </a:r>
                      <a:endParaRPr sz="2800"/>
                    </a:p>
                  </a:txBody>
                  <a:tcPr marL="182879" marR="182879" marT="91435" marB="914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22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manifestations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Sécurité, </a:t>
                      </a:r>
                      <a:r>
                        <a:rPr lang="fr-FR" sz="28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sérénité, </a:t>
                      </a:r>
                      <a:r>
                        <a:rPr sz="2800"/>
                        <a:t>exploration, découvertes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Cache émotions et besoins d’aide car ne trouve pas de réconfort, de proximité, anxiété et peur du rejet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Exagère ses émotions, expression de colère, résiste au réconfort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Faible tolérance à la frustration, exagération des émotions, croyances négatives</a:t>
                      </a:r>
                      <a:endParaRPr sz="4800"/>
                    </a:p>
                  </a:txBody>
                  <a:tcPr marL="182879" marR="182879" marT="91435" marB="914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94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% en population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55</a:t>
                      </a:r>
                      <a:endParaRPr sz="2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22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8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15</a:t>
                      </a:r>
                      <a:endParaRPr sz="4800"/>
                    </a:p>
                  </a:txBody>
                  <a:tcPr marL="182879" marR="182879" marT="91435" marB="914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839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Réponses à la détresse, la plupart du temps :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rapides chaleureuses cohérentes </a:t>
                      </a:r>
                      <a:r>
                        <a:rPr lang="fr-FR" sz="28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prévisibles </a:t>
                      </a:r>
                      <a:endParaRPr sz="2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Qui ignorent qui minimisent ou rejettent le besoin d’aide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inconsistantes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Chaotiques effrayantes ou effrayées, situations de peur sans solution</a:t>
                      </a:r>
                      <a:endParaRPr sz="4800"/>
                    </a:p>
                  </a:txBody>
                  <a:tcPr marL="182879" marR="182879" marT="91435" marB="914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4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lunettes teintées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28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d’espoir</a:t>
                      </a:r>
                      <a:endParaRPr sz="2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de méfiance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/>
                        <a:t>de dépendance</a:t>
                      </a:r>
                      <a:endParaRPr sz="4800"/>
                    </a:p>
                  </a:txBody>
                  <a:tcPr marL="182879" marR="182879" marT="91435" marB="9143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2800" dirty="0" err="1"/>
                        <a:t>d’impuissance</a:t>
                      </a:r>
                      <a:r>
                        <a:rPr sz="2800" dirty="0"/>
                        <a:t> et de suspicion</a:t>
                      </a:r>
                      <a:endParaRPr sz="4800" dirty="0"/>
                    </a:p>
                  </a:txBody>
                  <a:tcPr marL="182879" marR="182879" marT="91435" marB="914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5934" name=" 398338710">
            <a:extLst>
              <a:ext uri="{FF2B5EF4-FFF2-40B4-BE49-F238E27FC236}">
                <a16:creationId xmlns:a16="http://schemas.microsoft.com/office/drawing/2014/main" id="{0B3AF7F7-2975-A725-5026-260B23E30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6900" y="11280775"/>
            <a:ext cx="1412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rIns="182880" bIns="91440">
            <a:spAutoFit/>
          </a:bodyPr>
          <a:lstStyle/>
          <a:p>
            <a:pPr algn="ctr" eaLnBrk="1"/>
            <a:endParaRPr lang="fr-FR" altLang="fr-FR" sz="6000"/>
          </a:p>
        </p:txBody>
      </p:sp>
      <p:pic>
        <p:nvPicPr>
          <p:cNvPr id="165935" name="Image 1918776813">
            <a:extLst>
              <a:ext uri="{FF2B5EF4-FFF2-40B4-BE49-F238E27FC236}">
                <a16:creationId xmlns:a16="http://schemas.microsoft.com/office/drawing/2014/main" id="{B3D8F35D-0A93-74F4-6489-2FD31D1A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828925"/>
            <a:ext cx="21986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36" name=" 905734894">
            <a:extLst>
              <a:ext uri="{FF2B5EF4-FFF2-40B4-BE49-F238E27FC236}">
                <a16:creationId xmlns:a16="http://schemas.microsoft.com/office/drawing/2014/main" id="{990288CD-221D-36AB-0C5C-B11C7A8B6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9225" y="8413750"/>
            <a:ext cx="920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rIns="182880" bIns="91440">
            <a:spAutoFit/>
          </a:bodyPr>
          <a:lstStyle/>
          <a:p>
            <a:pPr algn="ctr" eaLnBrk="1"/>
            <a:endParaRPr lang="fr-FR" altLang="fr-FR" sz="6000"/>
          </a:p>
        </p:txBody>
      </p:sp>
      <p:pic>
        <p:nvPicPr>
          <p:cNvPr id="165937" name="Image 1439729727">
            <a:extLst>
              <a:ext uri="{FF2B5EF4-FFF2-40B4-BE49-F238E27FC236}">
                <a16:creationId xmlns:a16="http://schemas.microsoft.com/office/drawing/2014/main" id="{79EA13E1-D5E6-57AB-83F5-26356A739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2736850"/>
            <a:ext cx="26193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38" name=" 426491779">
            <a:extLst>
              <a:ext uri="{FF2B5EF4-FFF2-40B4-BE49-F238E27FC236}">
                <a16:creationId xmlns:a16="http://schemas.microsoft.com/office/drawing/2014/main" id="{7143BDEC-656F-4EE7-16FC-E71A12E7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7538" y="8837613"/>
            <a:ext cx="952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rIns="182880" bIns="91440">
            <a:spAutoFit/>
          </a:bodyPr>
          <a:lstStyle/>
          <a:p>
            <a:pPr algn="ctr" eaLnBrk="1"/>
            <a:endParaRPr lang="fr-FR" altLang="fr-FR" sz="6000"/>
          </a:p>
        </p:txBody>
      </p:sp>
      <p:pic>
        <p:nvPicPr>
          <p:cNvPr id="165939" name="Image 1855777052">
            <a:extLst>
              <a:ext uri="{FF2B5EF4-FFF2-40B4-BE49-F238E27FC236}">
                <a16:creationId xmlns:a16="http://schemas.microsoft.com/office/drawing/2014/main" id="{3BAD9740-CD19-FA6A-5B0D-5D4F9E02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438" y="2617788"/>
            <a:ext cx="258286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40" name="Image 79307237">
            <a:extLst>
              <a:ext uri="{FF2B5EF4-FFF2-40B4-BE49-F238E27FC236}">
                <a16:creationId xmlns:a16="http://schemas.microsoft.com/office/drawing/2014/main" id="{228CF57D-BCFB-8929-71F0-7E18BF363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00" y="2536825"/>
            <a:ext cx="243522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41" name="ZoneTexte 10">
            <a:extLst>
              <a:ext uri="{FF2B5EF4-FFF2-40B4-BE49-F238E27FC236}">
                <a16:creationId xmlns:a16="http://schemas.microsoft.com/office/drawing/2014/main" id="{DEA5CCA4-64C0-BDC7-52BF-6CE7D174A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8863" y="12871450"/>
            <a:ext cx="4129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/>
            <a:r>
              <a:rPr lang="fr-FR" altLang="fr-FR" sz="3200" i="1">
                <a:solidFill>
                  <a:srgbClr val="002060"/>
                </a:solidFill>
              </a:rPr>
              <a:t>Dr Séverine Lejeune</a:t>
            </a:r>
            <a:endParaRPr lang="fr-FR" altLang="fr-FR" sz="600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Image 1">
            <a:extLst>
              <a:ext uri="{FF2B5EF4-FFF2-40B4-BE49-F238E27FC236}">
                <a16:creationId xmlns:a16="http://schemas.microsoft.com/office/drawing/2014/main" id="{184DB8B4-C13A-C433-F600-EB90258E5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863" y="7007225"/>
            <a:ext cx="87503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4" name="Image 2">
            <a:extLst>
              <a:ext uri="{FF2B5EF4-FFF2-40B4-BE49-F238E27FC236}">
                <a16:creationId xmlns:a16="http://schemas.microsoft.com/office/drawing/2014/main" id="{542A3A85-1DB2-CBED-18EF-6B2DA1036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371475"/>
            <a:ext cx="9159875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Image 4">
            <a:extLst>
              <a:ext uri="{FF2B5EF4-FFF2-40B4-BE49-F238E27FC236}">
                <a16:creationId xmlns:a16="http://schemas.microsoft.com/office/drawing/2014/main" id="{3104CD1D-698C-9B9C-EF68-CB78EFAF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6886575"/>
            <a:ext cx="90709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Image 5">
            <a:extLst>
              <a:ext uri="{FF2B5EF4-FFF2-40B4-BE49-F238E27FC236}">
                <a16:creationId xmlns:a16="http://schemas.microsoft.com/office/drawing/2014/main" id="{5D754FB3-AC35-2EF4-C582-2A7FABFE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088" y="371475"/>
            <a:ext cx="8728075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4194" y="730250"/>
            <a:ext cx="20923405" cy="1812228"/>
          </a:xfrm>
        </p:spPr>
        <p:txBody>
          <a:bodyPr/>
          <a:lstStyle/>
          <a:p>
            <a:r>
              <a:rPr lang="fr-FR" dirty="0">
                <a:solidFill>
                  <a:srgbClr val="F6651E"/>
                </a:solidFill>
                <a:latin typeface="+mj-lt"/>
              </a:rPr>
              <a:t>La gestion énergétique    </a:t>
            </a:r>
            <a:r>
              <a:rPr lang="fr-FR" sz="3600" dirty="0">
                <a:solidFill>
                  <a:srgbClr val="004D80"/>
                </a:solidFill>
              </a:rPr>
              <a:t>Brian Johnson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8878470"/>
              </p:ext>
            </p:extLst>
          </p:nvPr>
        </p:nvGraphicFramePr>
        <p:xfrm>
          <a:off x="2943922" y="3108960"/>
          <a:ext cx="16258479" cy="1060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9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9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9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59041">
                <a:tc>
                  <a:txBody>
                    <a:bodyPr/>
                    <a:lstStyle/>
                    <a:p>
                      <a:r>
                        <a:rPr lang="fr-FR" sz="4800" dirty="0"/>
                        <a:t>Energie</a:t>
                      </a:r>
                    </a:p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fr-FR" sz="4800" dirty="0"/>
                        <a:t>Contribution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fr-FR" sz="4800" dirty="0"/>
                        <a:t>Amour/</a:t>
                      </a:r>
                      <a:r>
                        <a:rPr lang="fr-FR" sz="4800" baseline="0" dirty="0"/>
                        <a:t> relations</a:t>
                      </a:r>
                      <a:endParaRPr lang="fr-FR" sz="48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7504">
                <a:tc>
                  <a:txBody>
                    <a:bodyPr/>
                    <a:lstStyle/>
                    <a:p>
                      <a:r>
                        <a:rPr lang="fr-FR" sz="4800" dirty="0"/>
                        <a:t>Vision</a:t>
                      </a:r>
                    </a:p>
                    <a:p>
                      <a:endParaRPr lang="fr-FR" sz="4800" dirty="0"/>
                    </a:p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fr-FR" sz="4800" dirty="0"/>
                        <a:t>Vision</a:t>
                      </a:r>
                    </a:p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fr-FR" sz="4800" dirty="0"/>
                        <a:t>Vision</a:t>
                      </a:r>
                    </a:p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5966">
                <a:tc>
                  <a:txBody>
                    <a:bodyPr/>
                    <a:lstStyle/>
                    <a:p>
                      <a:r>
                        <a:rPr lang="fr-FR" sz="4800" dirty="0"/>
                        <a:t> Ce que je</a:t>
                      </a:r>
                      <a:r>
                        <a:rPr lang="fr-FR" sz="4800" baseline="0" dirty="0"/>
                        <a:t> décide de vivre aujourd’hui</a:t>
                      </a:r>
                    </a:p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fr-FR" sz="4800" dirty="0"/>
                        <a:t> Ce que je</a:t>
                      </a:r>
                      <a:r>
                        <a:rPr lang="fr-FR" sz="4800" baseline="0" dirty="0"/>
                        <a:t> décide de vivre aujourd’hui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fr-FR" sz="4800" dirty="0"/>
                        <a:t> Ce que je</a:t>
                      </a:r>
                      <a:r>
                        <a:rPr lang="fr-FR" sz="4800" baseline="0" dirty="0"/>
                        <a:t> décide de vivre aujourd’hui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9041">
                <a:tc>
                  <a:txBody>
                    <a:bodyPr/>
                    <a:lstStyle/>
                    <a:p>
                      <a:r>
                        <a:rPr lang="fr-FR" sz="4800" dirty="0"/>
                        <a:t>Qualité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dirty="0"/>
                        <a:t>Qualité</a:t>
                      </a:r>
                    </a:p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dirty="0"/>
                        <a:t>Qualité</a:t>
                      </a:r>
                    </a:p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578">
                <a:tc>
                  <a:txBody>
                    <a:bodyPr/>
                    <a:lstStyle/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578">
                <a:tc>
                  <a:txBody>
                    <a:bodyPr/>
                    <a:lstStyle/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endParaRPr lang="fr-FR" sz="48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BDC9A36-FB36-6E03-44F1-7869C20CB7E4}"/>
              </a:ext>
            </a:extLst>
          </p:cNvPr>
          <p:cNvSpPr txBox="1"/>
          <p:nvPr/>
        </p:nvSpPr>
        <p:spPr>
          <a:xfrm>
            <a:off x="13437219" y="12985750"/>
            <a:ext cx="1219943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Les bases du </a:t>
            </a:r>
            <a:r>
              <a:rPr kumimoji="0" lang="fr-FR" sz="3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Psychotrauma</a:t>
            </a:r>
            <a:r>
              <a:rPr kumimoji="0" lang="fr-FR" sz="3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– Cycle Traverser Ensemble</a:t>
            </a:r>
          </a:p>
        </p:txBody>
      </p:sp>
    </p:spTree>
    <p:extLst>
      <p:ext uri="{BB962C8B-B14F-4D97-AF65-F5344CB8AC3E}">
        <p14:creationId xmlns:p14="http://schemas.microsoft.com/office/powerpoint/2010/main" val="30038954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re 1"/>
          <p:cNvSpPr txBox="1">
            <a:spLocks noGrp="1"/>
          </p:cNvSpPr>
          <p:nvPr>
            <p:ph type="title"/>
          </p:nvPr>
        </p:nvSpPr>
        <p:spPr>
          <a:xfrm>
            <a:off x="3022600" y="406400"/>
            <a:ext cx="19979198" cy="2768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solidFill>
                  <a:srgbClr val="E98960"/>
                </a:solidFill>
              </a:defRPr>
            </a:lvl1pPr>
          </a:lstStyle>
          <a:p>
            <a:r>
              <a:rPr lang="fr-FR" sz="6600" dirty="0">
                <a:solidFill>
                  <a:srgbClr val="F6651E"/>
                </a:solidFill>
                <a:latin typeface="+mj-lt"/>
              </a:rPr>
              <a:t>TSPT Simple   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Igor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Thiriez</a:t>
            </a:r>
            <a:endParaRPr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3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2006600" y="2692400"/>
            <a:ext cx="18440400" cy="9652000"/>
          </a:xfrm>
          <a:prstGeom prst="rect">
            <a:avLst/>
          </a:prstGeom>
        </p:spPr>
        <p:txBody>
          <a:bodyPr/>
          <a:lstStyle/>
          <a:p>
            <a:pPr marL="0" indent="182659">
              <a:lnSpc>
                <a:spcPct val="72666"/>
              </a:lnSpc>
              <a:buSzTx/>
              <a:buNone/>
              <a:defRPr sz="4200">
                <a:solidFill>
                  <a:srgbClr val="575757"/>
                </a:solidFill>
              </a:defRPr>
            </a:pP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96078E-1C5F-5A62-5C9F-A6F1155F3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622480"/>
            <a:ext cx="16569212" cy="115389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645660-B05A-0869-1764-C7A101D35FFD}"/>
              </a:ext>
            </a:extLst>
          </p:cNvPr>
          <p:cNvSpPr txBox="1"/>
          <p:nvPr/>
        </p:nvSpPr>
        <p:spPr>
          <a:xfrm>
            <a:off x="414525" y="12989735"/>
            <a:ext cx="988251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Les bases du </a:t>
            </a:r>
            <a:r>
              <a:rPr kumimoji="0" lang="fr-FR" sz="3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Psychotrauma</a:t>
            </a:r>
            <a:r>
              <a:rPr kumimoji="0" lang="fr-FR" sz="3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– Cycle Traverser Ensemble</a:t>
            </a:r>
          </a:p>
        </p:txBody>
      </p:sp>
    </p:spTree>
    <p:extLst>
      <p:ext uri="{BB962C8B-B14F-4D97-AF65-F5344CB8AC3E}">
        <p14:creationId xmlns:p14="http://schemas.microsoft.com/office/powerpoint/2010/main" val="5148430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re 1"/>
          <p:cNvSpPr txBox="1">
            <a:spLocks noGrp="1"/>
          </p:cNvSpPr>
          <p:nvPr>
            <p:ph type="title"/>
          </p:nvPr>
        </p:nvSpPr>
        <p:spPr>
          <a:xfrm>
            <a:off x="3022600" y="406400"/>
            <a:ext cx="19979198" cy="2768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solidFill>
                  <a:srgbClr val="E98960"/>
                </a:solidFill>
              </a:defRPr>
            </a:lvl1pPr>
          </a:lstStyle>
          <a:p>
            <a:r>
              <a:rPr lang="fr-FR" sz="6600" dirty="0">
                <a:solidFill>
                  <a:srgbClr val="F6651E"/>
                </a:solidFill>
                <a:latin typeface="+mj-lt"/>
              </a:rPr>
              <a:t>TSPT Complexe   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Igor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Thiriez</a:t>
            </a:r>
            <a:endParaRPr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3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2006600" y="2692400"/>
            <a:ext cx="18440400" cy="9652000"/>
          </a:xfrm>
          <a:prstGeom prst="rect">
            <a:avLst/>
          </a:prstGeom>
        </p:spPr>
        <p:txBody>
          <a:bodyPr/>
          <a:lstStyle/>
          <a:p>
            <a:pPr marL="0" indent="182659">
              <a:lnSpc>
                <a:spcPct val="72666"/>
              </a:lnSpc>
              <a:buSzTx/>
              <a:buNone/>
              <a:defRPr sz="4200">
                <a:solidFill>
                  <a:srgbClr val="575757"/>
                </a:solidFill>
              </a:defRPr>
            </a:pPr>
            <a:endParaRPr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7A3289-089D-7B04-DC95-42CE9339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53" y="2348187"/>
            <a:ext cx="13282863" cy="110176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B83A3E-83F6-B457-8D4B-227BC0D84392}"/>
              </a:ext>
            </a:extLst>
          </p:cNvPr>
          <p:cNvSpPr txBox="1"/>
          <p:nvPr/>
        </p:nvSpPr>
        <p:spPr>
          <a:xfrm>
            <a:off x="414525" y="12989735"/>
            <a:ext cx="988251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Les bases du </a:t>
            </a:r>
            <a:r>
              <a:rPr kumimoji="0" lang="fr-FR" sz="3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Psychotrauma</a:t>
            </a:r>
            <a:r>
              <a:rPr kumimoji="0" lang="fr-FR" sz="3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– Cycle Traverser Ensemble</a:t>
            </a:r>
          </a:p>
        </p:txBody>
      </p:sp>
    </p:spTree>
    <p:extLst>
      <p:ext uri="{BB962C8B-B14F-4D97-AF65-F5344CB8AC3E}">
        <p14:creationId xmlns:p14="http://schemas.microsoft.com/office/powerpoint/2010/main" val="36328697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8B94F-AE20-82B4-6BE4-BF7D1FF8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5A0130-5CD3-D3B7-8FC2-B1214B9A4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30DF3A-5D15-9ED8-2C9C-DADE4087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584700"/>
            <a:ext cx="4572000" cy="4546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EB5029-6907-CAAE-7B80-8DD34747C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552950"/>
            <a:ext cx="4572000" cy="46101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D463AC-01D2-488D-524A-C6AC4818F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584700"/>
            <a:ext cx="4572000" cy="4546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B1E71F-0930-F359-48DF-BCC196FFE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200" y="6330950"/>
            <a:ext cx="1879600" cy="10541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9BDE4E2-ED76-42A6-C7EB-BB3E7C708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600" y="6216650"/>
            <a:ext cx="1574800" cy="12827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7826F5-D467-8EE0-4A98-859207F34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52399"/>
            <a:ext cx="13355053" cy="1335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27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98960"/>
                </a:solidFill>
              </a:defRPr>
            </a:lvl1pPr>
          </a:lstStyle>
          <a:p>
            <a:r>
              <a:t>Les 3 cerveaux</a:t>
            </a:r>
          </a:p>
        </p:txBody>
      </p:sp>
      <p:pic>
        <p:nvPicPr>
          <p:cNvPr id="436" name="Espace réservé du contenu 5" descr="Espace réservé du contenu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5572" y="3200435"/>
            <a:ext cx="13532856" cy="90518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81F1A5B-2B5A-28ED-8C0D-D5C8866CE17F}"/>
              </a:ext>
            </a:extLst>
          </p:cNvPr>
          <p:cNvSpPr txBox="1"/>
          <p:nvPr/>
        </p:nvSpPr>
        <p:spPr>
          <a:xfrm>
            <a:off x="414525" y="12989735"/>
            <a:ext cx="988251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Les bases du </a:t>
            </a:r>
            <a:r>
              <a:rPr kumimoji="0" lang="fr-FR" sz="3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Psychotrauma</a:t>
            </a:r>
            <a:r>
              <a:rPr kumimoji="0" lang="fr-FR" sz="3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– Cycle Traverser Ensemble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6F4123-33A0-AA6E-B76E-37EE6B8C6F49}"/>
              </a:ext>
            </a:extLst>
          </p:cNvPr>
          <p:cNvSpPr txBox="1"/>
          <p:nvPr/>
        </p:nvSpPr>
        <p:spPr>
          <a:xfrm>
            <a:off x="13348010" y="12969217"/>
            <a:ext cx="1219943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Emmanuel </a:t>
            </a:r>
            <a:r>
              <a:rPr kumimoji="0" lang="fr-FR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Contamin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912003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 2054220680" descr="Image 20542206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437" y="4682511"/>
            <a:ext cx="12864994" cy="547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 1006410740" descr="Image 10064107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427" y="1242338"/>
            <a:ext cx="4797023" cy="4642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 893988748" descr="Image 8939887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8489" y="9318389"/>
            <a:ext cx="4512497" cy="3976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 1470322969" descr="Image 1470322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6224" y="5884617"/>
            <a:ext cx="1982265" cy="1897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 1073162290" descr="Image 10731622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97" y="7277180"/>
            <a:ext cx="1807837" cy="1675685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ZoneTexte 925985634"/>
          <p:cNvSpPr txBox="1"/>
          <p:nvPr/>
        </p:nvSpPr>
        <p:spPr>
          <a:xfrm>
            <a:off x="3787023" y="421155"/>
            <a:ext cx="12864994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200" b="0">
                <a:solidFill>
                  <a:srgbClr val="16745A"/>
                </a:solidFill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pPr algn="l"/>
            <a:r>
              <a:rPr dirty="0">
                <a:solidFill>
                  <a:srgbClr val="004D80"/>
                </a:solidFill>
                <a:latin typeface="Arial Rounded MT Bold" panose="020F0704030504030204" pitchFamily="34" charset="77"/>
              </a:rPr>
              <a:t>La </a:t>
            </a:r>
            <a:r>
              <a:rPr dirty="0" err="1">
                <a:solidFill>
                  <a:srgbClr val="004D80"/>
                </a:solidFill>
                <a:latin typeface="Arial Rounded MT Bold" panose="020F0704030504030204" pitchFamily="34" charset="77"/>
              </a:rPr>
              <a:t>fenêtre</a:t>
            </a:r>
            <a:r>
              <a:rPr dirty="0">
                <a:solidFill>
                  <a:srgbClr val="004D80"/>
                </a:solidFill>
                <a:latin typeface="Arial Rounded MT Bold" panose="020F0704030504030204" pitchFamily="34" charset="77"/>
              </a:rPr>
              <a:t> de </a:t>
            </a:r>
            <a:r>
              <a:rPr dirty="0" err="1">
                <a:solidFill>
                  <a:srgbClr val="004D80"/>
                </a:solidFill>
                <a:latin typeface="Arial Rounded MT Bold" panose="020F0704030504030204" pitchFamily="34" charset="77"/>
              </a:rPr>
              <a:t>tolérance</a:t>
            </a:r>
            <a:endParaRPr dirty="0">
              <a:solidFill>
                <a:srgbClr val="004D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472" name="ZoneTexte 1"/>
          <p:cNvSpPr txBox="1"/>
          <p:nvPr/>
        </p:nvSpPr>
        <p:spPr>
          <a:xfrm>
            <a:off x="14588489" y="12801426"/>
            <a:ext cx="184731" cy="67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3200" b="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24863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8B94F-AE20-82B4-6BE4-BF7D1FF8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5A0130-5CD3-D3B7-8FC2-B1214B9A4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EBDDA4-F584-ABAD-3C0C-3F0331583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17405683" cy="137513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EEB07E-1B4E-59A0-9814-BAFC795283D8}"/>
              </a:ext>
            </a:extLst>
          </p:cNvPr>
          <p:cNvSpPr txBox="1"/>
          <p:nvPr/>
        </p:nvSpPr>
        <p:spPr>
          <a:xfrm>
            <a:off x="18621240" y="13147064"/>
            <a:ext cx="272350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Emmanuel </a:t>
            </a:r>
            <a:r>
              <a:rPr kumimoji="0" lang="fr-F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Contamin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281013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98960"/>
                </a:solidFill>
              </a:defRPr>
            </a:lvl1pPr>
          </a:lstStyle>
          <a:p>
            <a:r>
              <a:t>Trauma et théorie polyvagale</a:t>
            </a:r>
          </a:p>
        </p:txBody>
      </p:sp>
      <p:sp>
        <p:nvSpPr>
          <p:cNvPr id="430" name="Espace réservé du conten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" name="yt5s.com-Trauma et Théorie Polyvaga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250258"/>
            <a:ext cx="22345103" cy="125691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9F59F0-004B-1FB9-EFF2-B7B94DC73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622" y="291412"/>
            <a:ext cx="12186827" cy="64028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5CF861-FC41-C8FE-74B7-4C2845EBC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5" y="1362074"/>
            <a:ext cx="8329115" cy="50291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989BF6-75E9-14B7-5267-AD282DDEB3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73" y="7324728"/>
            <a:ext cx="9764557" cy="53276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C558C5-D8B9-FA4A-BA35-8A3B4BA3BB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33" y="6858000"/>
            <a:ext cx="11108504" cy="64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79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69FCC-4A2C-5E1E-EE2B-D507FCDD2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81BE55-5AFE-4142-C069-E72BFDCB0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262F90-8778-4721-F95C-CD05AA49B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9" y="730250"/>
            <a:ext cx="21099140" cy="117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7458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30605</TotalTime>
  <Words>525</Words>
  <Application>Microsoft Macintosh PowerPoint</Application>
  <PresentationFormat>Personnalisé</PresentationFormat>
  <Paragraphs>95</Paragraphs>
  <Slides>15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Helvetica Neue</vt:lpstr>
      <vt:lpstr>Helvetica Neue Light</vt:lpstr>
      <vt:lpstr>Helvetica Neue Medium</vt:lpstr>
      <vt:lpstr>MV Boli</vt:lpstr>
      <vt:lpstr>Times Roman</vt:lpstr>
      <vt:lpstr>White</vt:lpstr>
      <vt:lpstr>  MODULE 1 : LES BASES   LE PSYCHOTRAUMA   LA STABILISATION   LA POSTURE THÉRAPEUTIQUE   Laetitia de Schoutheete</vt:lpstr>
      <vt:lpstr>TSPT Simple   Igor Thiriez</vt:lpstr>
      <vt:lpstr>TSPT Complexe   Igor Thiriez</vt:lpstr>
      <vt:lpstr>Présentation PowerPoint</vt:lpstr>
      <vt:lpstr>Les 3 cerveaux</vt:lpstr>
      <vt:lpstr>Présentation PowerPoint</vt:lpstr>
      <vt:lpstr>Présentation PowerPoint</vt:lpstr>
      <vt:lpstr>Trauma et théorie polyvagale</vt:lpstr>
      <vt:lpstr>Présentation PowerPoint</vt:lpstr>
      <vt:lpstr>Le contenant pas à pas - Kluft</vt:lpstr>
      <vt:lpstr>L’état sûr, le lieu de sécurité, l’activité sûre </vt:lpstr>
      <vt:lpstr>Présentation PowerPoint</vt:lpstr>
      <vt:lpstr>Présentation PowerPoint</vt:lpstr>
      <vt:lpstr>Présentation PowerPoint</vt:lpstr>
      <vt:lpstr>La gestion énergétique    Brian Johnson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Psychotramatologie centrée compétences :  la prise en compte du psychotrauma dans les accompagnements  en protection de l’enfance.    Laetitia De Schoutheete - Laurence DOLO</dc:title>
  <cp:lastModifiedBy>Microsoft Office User</cp:lastModifiedBy>
  <cp:revision>111</cp:revision>
  <cp:lastPrinted>2025-12-06T16:42:48Z</cp:lastPrinted>
  <dcterms:modified xsi:type="dcterms:W3CDTF">2025-12-06T16:44:30Z</dcterms:modified>
</cp:coreProperties>
</file>